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0"/>
  </p:notesMasterIdLst>
  <p:handoutMasterIdLst>
    <p:handoutMasterId r:id="rId51"/>
  </p:handoutMasterIdLst>
  <p:sldIdLst>
    <p:sldId id="261" r:id="rId5"/>
    <p:sldId id="309" r:id="rId6"/>
    <p:sldId id="310" r:id="rId7"/>
    <p:sldId id="264" r:id="rId8"/>
    <p:sldId id="311" r:id="rId9"/>
    <p:sldId id="266" r:id="rId10"/>
    <p:sldId id="330" r:id="rId11"/>
    <p:sldId id="299" r:id="rId12"/>
    <p:sldId id="267" r:id="rId13"/>
    <p:sldId id="312" r:id="rId14"/>
    <p:sldId id="334" r:id="rId15"/>
    <p:sldId id="268" r:id="rId16"/>
    <p:sldId id="269" r:id="rId17"/>
    <p:sldId id="270" r:id="rId18"/>
    <p:sldId id="271" r:id="rId19"/>
    <p:sldId id="304" r:id="rId20"/>
    <p:sldId id="313" r:id="rId21"/>
    <p:sldId id="274" r:id="rId22"/>
    <p:sldId id="275" r:id="rId23"/>
    <p:sldId id="276" r:id="rId24"/>
    <p:sldId id="343" r:id="rId25"/>
    <p:sldId id="315" r:id="rId26"/>
    <p:sldId id="316" r:id="rId27"/>
    <p:sldId id="317" r:id="rId28"/>
    <p:sldId id="318" r:id="rId29"/>
    <p:sldId id="319" r:id="rId30"/>
    <p:sldId id="344" r:id="rId31"/>
    <p:sldId id="320" r:id="rId32"/>
    <p:sldId id="322" r:id="rId33"/>
    <p:sldId id="321" r:id="rId34"/>
    <p:sldId id="323" r:id="rId35"/>
    <p:sldId id="284" r:id="rId36"/>
    <p:sldId id="328" r:id="rId37"/>
    <p:sldId id="288" r:id="rId38"/>
    <p:sldId id="335" r:id="rId39"/>
    <p:sldId id="340" r:id="rId40"/>
    <p:sldId id="331" r:id="rId41"/>
    <p:sldId id="332" r:id="rId42"/>
    <p:sldId id="324" r:id="rId43"/>
    <p:sldId id="325" r:id="rId44"/>
    <p:sldId id="290" r:id="rId45"/>
    <p:sldId id="292" r:id="rId46"/>
    <p:sldId id="293" r:id="rId47"/>
    <p:sldId id="295" r:id="rId48"/>
    <p:sldId id="342" r:id="rId49"/>
  </p:sldIdLst>
  <p:sldSz cx="9144000" cy="6858000" type="letter"/>
  <p:notesSz cx="695483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A6"/>
    <a:srgbClr val="4472C4"/>
    <a:srgbClr val="006DCC"/>
    <a:srgbClr val="FFFFFF"/>
    <a:srgbClr val="FFFF00"/>
    <a:srgbClr val="EEF30D"/>
    <a:srgbClr val="FECD02"/>
    <a:srgbClr val="FFCC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3EEAB3-312E-490D-A6F9-D3EB0E7377F1}" v="1" dt="2024-01-18T20:20:55.7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83" autoAdjust="0"/>
    <p:restoredTop sz="64125" autoAdjust="0"/>
  </p:normalViewPr>
  <p:slideViewPr>
    <p:cSldViewPr>
      <p:cViewPr varScale="1">
        <p:scale>
          <a:sx n="46" d="100"/>
          <a:sy n="46" d="100"/>
        </p:scale>
        <p:origin x="1404" y="36"/>
      </p:cViewPr>
      <p:guideLst>
        <p:guide orient="horz" pos="2160"/>
        <p:guide pos="2880"/>
      </p:guideLst>
    </p:cSldViewPr>
  </p:slideViewPr>
  <p:outlineViewPr>
    <p:cViewPr>
      <p:scale>
        <a:sx n="33" d="100"/>
        <a:sy n="33" d="100"/>
      </p:scale>
      <p:origin x="48" y="2670"/>
    </p:cViewPr>
  </p:outlineViewPr>
  <p:notesTextViewPr>
    <p:cViewPr>
      <p:scale>
        <a:sx n="3" d="2"/>
        <a:sy n="3" d="2"/>
      </p:scale>
      <p:origin x="0" y="0"/>
    </p:cViewPr>
  </p:notesTextViewPr>
  <p:sorterViewPr>
    <p:cViewPr>
      <p:scale>
        <a:sx n="66" d="100"/>
        <a:sy n="66" d="100"/>
      </p:scale>
      <p:origin x="0" y="5946"/>
    </p:cViewPr>
  </p:sorterViewPr>
  <p:notesViewPr>
    <p:cSldViewPr>
      <p:cViewPr varScale="1">
        <p:scale>
          <a:sx n="83" d="100"/>
          <a:sy n="83" d="100"/>
        </p:scale>
        <p:origin x="3828"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ncer, Christopher LTC USARMY USARC HQ (USA)" userId="S::christopher.spencer22.mil@army.mil::c175b1c9-97fd-401b-af9e-b993b1a88a5b" providerId="AD" clId="Web-{C23EEAB3-312E-490D-A6F9-D3EB0E7377F1}"/>
    <pc:docChg chg="sldOrd">
      <pc:chgData name="Spencer, Christopher LTC USARMY USARC HQ (USA)" userId="S::christopher.spencer22.mil@army.mil::c175b1c9-97fd-401b-af9e-b993b1a88a5b" providerId="AD" clId="Web-{C23EEAB3-312E-490D-A6F9-D3EB0E7377F1}" dt="2024-01-18T20:20:55.744" v="0"/>
      <pc:docMkLst>
        <pc:docMk/>
      </pc:docMkLst>
      <pc:sldChg chg="ord">
        <pc:chgData name="Spencer, Christopher LTC USARMY USARC HQ (USA)" userId="S::christopher.spencer22.mil@army.mil::c175b1c9-97fd-401b-af9e-b993b1a88a5b" providerId="AD" clId="Web-{C23EEAB3-312E-490D-A6F9-D3EB0E7377F1}" dt="2024-01-18T20:20:55.744" v="0"/>
        <pc:sldMkLst>
          <pc:docMk/>
          <pc:sldMk cId="1804539398" sldId="32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571797-3845-49BB-A0AD-E4762DA010CA}" type="doc">
      <dgm:prSet loTypeId="urn:microsoft.com/office/officeart/2005/8/layout/balance1" loCatId="relationship" qsTypeId="urn:microsoft.com/office/officeart/2005/8/quickstyle/3d2" qsCatId="3D" csTypeId="urn:microsoft.com/office/officeart/2005/8/colors/accent1_2" csCatId="accent1" phldr="1"/>
      <dgm:spPr/>
      <dgm:t>
        <a:bodyPr/>
        <a:lstStyle/>
        <a:p>
          <a:endParaRPr lang="en-US"/>
        </a:p>
      </dgm:t>
    </dgm:pt>
    <dgm:pt modelId="{BE9E3664-08DB-4A7F-89D6-40110DFD1965}">
      <dgm:prSet phldrT="[Text]"/>
      <dgm:spPr/>
      <dgm:t>
        <a:bodyPr/>
        <a:lstStyle/>
        <a:p>
          <a:r>
            <a:rPr lang="en-US" dirty="0"/>
            <a:t>NO RCSBP</a:t>
          </a:r>
        </a:p>
      </dgm:t>
    </dgm:pt>
    <dgm:pt modelId="{582A6990-A325-4A50-BC1D-D3CA2D6E1D6F}" type="parTrans" cxnId="{9B331F79-3EE9-43B4-A463-1D3A68E27AE8}">
      <dgm:prSet/>
      <dgm:spPr/>
      <dgm:t>
        <a:bodyPr/>
        <a:lstStyle/>
        <a:p>
          <a:endParaRPr lang="en-US"/>
        </a:p>
      </dgm:t>
    </dgm:pt>
    <dgm:pt modelId="{1506FA68-96DC-493C-853C-8251F3B60363}" type="sibTrans" cxnId="{9B331F79-3EE9-43B4-A463-1D3A68E27AE8}">
      <dgm:prSet/>
      <dgm:spPr/>
      <dgm:t>
        <a:bodyPr/>
        <a:lstStyle/>
        <a:p>
          <a:endParaRPr lang="en-US"/>
        </a:p>
      </dgm:t>
    </dgm:pt>
    <dgm:pt modelId="{1D1D3872-D4AA-4C74-8608-C05A6CCC7B74}">
      <dgm:prSet phldrT="[Text]" custT="1"/>
      <dgm:spPr>
        <a:solidFill>
          <a:srgbClr val="FF0000"/>
        </a:solidFill>
      </dgm:spPr>
      <dgm:t>
        <a:bodyPr/>
        <a:lstStyle/>
        <a:p>
          <a:r>
            <a:rPr lang="en-US" sz="2400" dirty="0">
              <a:solidFill>
                <a:schemeClr val="tx1"/>
              </a:solidFill>
            </a:rPr>
            <a:t>Risk of leaving your loved ones with insufficient income</a:t>
          </a:r>
        </a:p>
      </dgm:t>
    </dgm:pt>
    <dgm:pt modelId="{28CF272B-9E9C-43D3-B8C2-F1C38C675770}" type="parTrans" cxnId="{AF4C9D61-D626-418E-9573-0671EBB06DB4}">
      <dgm:prSet/>
      <dgm:spPr/>
      <dgm:t>
        <a:bodyPr/>
        <a:lstStyle/>
        <a:p>
          <a:endParaRPr lang="en-US"/>
        </a:p>
      </dgm:t>
    </dgm:pt>
    <dgm:pt modelId="{B5662D1C-684F-4EA3-934F-48DB14864F9F}" type="sibTrans" cxnId="{AF4C9D61-D626-418E-9573-0671EBB06DB4}">
      <dgm:prSet/>
      <dgm:spPr/>
      <dgm:t>
        <a:bodyPr/>
        <a:lstStyle/>
        <a:p>
          <a:endParaRPr lang="en-US"/>
        </a:p>
      </dgm:t>
    </dgm:pt>
    <dgm:pt modelId="{CFD3F4AF-B607-4B03-A740-1A342F9B53B0}">
      <dgm:prSet phldrT="[Text]"/>
      <dgm:spPr/>
      <dgm:t>
        <a:bodyPr/>
        <a:lstStyle/>
        <a:p>
          <a:r>
            <a:rPr lang="en-US" dirty="0"/>
            <a:t>RCSBP</a:t>
          </a:r>
        </a:p>
      </dgm:t>
    </dgm:pt>
    <dgm:pt modelId="{CC1B9D6A-866E-466F-95A3-1E1E0BB0AE52}" type="parTrans" cxnId="{C5515135-9157-4F2F-AD38-6BE2A837DDDD}">
      <dgm:prSet/>
      <dgm:spPr/>
      <dgm:t>
        <a:bodyPr/>
        <a:lstStyle/>
        <a:p>
          <a:endParaRPr lang="en-US"/>
        </a:p>
      </dgm:t>
    </dgm:pt>
    <dgm:pt modelId="{5918E64A-E2C2-4692-AC9D-C11EFD1BFAF2}" type="sibTrans" cxnId="{C5515135-9157-4F2F-AD38-6BE2A837DDDD}">
      <dgm:prSet/>
      <dgm:spPr/>
      <dgm:t>
        <a:bodyPr/>
        <a:lstStyle/>
        <a:p>
          <a:endParaRPr lang="en-US"/>
        </a:p>
      </dgm:t>
    </dgm:pt>
    <dgm:pt modelId="{265FBECF-D161-48EF-99E1-D49D4DC8368E}">
      <dgm:prSet phldrT="[Text]" custT="1"/>
      <dgm:spPr>
        <a:solidFill>
          <a:srgbClr val="FFFF00"/>
        </a:solidFill>
      </dgm:spPr>
      <dgm:t>
        <a:bodyPr/>
        <a:lstStyle/>
        <a:p>
          <a:r>
            <a:rPr lang="en-US" sz="2400" dirty="0">
              <a:solidFill>
                <a:schemeClr val="tx1"/>
              </a:solidFill>
            </a:rPr>
            <a:t>Cost vs Return</a:t>
          </a:r>
        </a:p>
        <a:p>
          <a:r>
            <a:rPr lang="en-US" sz="2400" dirty="0">
              <a:solidFill>
                <a:schemeClr val="tx1"/>
              </a:solidFill>
            </a:rPr>
            <a:t>What if I don’t die before non-regular retirement?</a:t>
          </a:r>
        </a:p>
      </dgm:t>
    </dgm:pt>
    <dgm:pt modelId="{F56111DA-54D7-4513-B050-AFA55AB7C705}" type="parTrans" cxnId="{5476DA5A-42FD-4BA5-9928-24A2C6815990}">
      <dgm:prSet/>
      <dgm:spPr/>
      <dgm:t>
        <a:bodyPr/>
        <a:lstStyle/>
        <a:p>
          <a:endParaRPr lang="en-US"/>
        </a:p>
      </dgm:t>
    </dgm:pt>
    <dgm:pt modelId="{57A9BAC7-0450-42D0-85EA-02ED6B620C53}" type="sibTrans" cxnId="{5476DA5A-42FD-4BA5-9928-24A2C6815990}">
      <dgm:prSet/>
      <dgm:spPr/>
      <dgm:t>
        <a:bodyPr/>
        <a:lstStyle/>
        <a:p>
          <a:endParaRPr lang="en-US"/>
        </a:p>
      </dgm:t>
    </dgm:pt>
    <dgm:pt modelId="{A129CD36-0799-4DF8-AC1E-CA87E04AC082}" type="pres">
      <dgm:prSet presAssocID="{C4571797-3845-49BB-A0AD-E4762DA010CA}" presName="outerComposite" presStyleCnt="0">
        <dgm:presLayoutVars>
          <dgm:chMax val="2"/>
          <dgm:animLvl val="lvl"/>
          <dgm:resizeHandles val="exact"/>
        </dgm:presLayoutVars>
      </dgm:prSet>
      <dgm:spPr/>
    </dgm:pt>
    <dgm:pt modelId="{5D824AA4-A65B-47B8-A0CB-28541F446044}" type="pres">
      <dgm:prSet presAssocID="{C4571797-3845-49BB-A0AD-E4762DA010CA}" presName="dummyMaxCanvas" presStyleCnt="0"/>
      <dgm:spPr/>
    </dgm:pt>
    <dgm:pt modelId="{E9E1CADF-F88A-40CA-A218-B98BC3CC2DA4}" type="pres">
      <dgm:prSet presAssocID="{C4571797-3845-49BB-A0AD-E4762DA010CA}" presName="parentComposite" presStyleCnt="0"/>
      <dgm:spPr/>
    </dgm:pt>
    <dgm:pt modelId="{61F4B84F-A44D-4459-8484-97124C29EF7E}" type="pres">
      <dgm:prSet presAssocID="{C4571797-3845-49BB-A0AD-E4762DA010CA}" presName="parent1" presStyleLbl="alignAccFollowNode1" presStyleIdx="0" presStyleCnt="4" custScaleX="128819" custLinFactNeighborX="-38886" custLinFactNeighborY="-35503">
        <dgm:presLayoutVars>
          <dgm:chMax val="4"/>
        </dgm:presLayoutVars>
      </dgm:prSet>
      <dgm:spPr/>
    </dgm:pt>
    <dgm:pt modelId="{85FC4F6D-EB1F-48E7-983B-2A85255FCBAB}" type="pres">
      <dgm:prSet presAssocID="{C4571797-3845-49BB-A0AD-E4762DA010CA}" presName="parent2" presStyleLbl="alignAccFollowNode1" presStyleIdx="1" presStyleCnt="4" custScaleX="136806" custLinFactNeighborX="39844">
        <dgm:presLayoutVars>
          <dgm:chMax val="4"/>
        </dgm:presLayoutVars>
      </dgm:prSet>
      <dgm:spPr/>
    </dgm:pt>
    <dgm:pt modelId="{7D2A181F-5AB5-4500-A130-6FDD325B69FE}" type="pres">
      <dgm:prSet presAssocID="{C4571797-3845-49BB-A0AD-E4762DA010CA}" presName="childrenComposite" presStyleCnt="0"/>
      <dgm:spPr/>
    </dgm:pt>
    <dgm:pt modelId="{D064608D-5041-4CA1-B8FE-75DED42B50C6}" type="pres">
      <dgm:prSet presAssocID="{C4571797-3845-49BB-A0AD-E4762DA010CA}" presName="dummyMaxCanvas_ChildArea" presStyleCnt="0"/>
      <dgm:spPr/>
    </dgm:pt>
    <dgm:pt modelId="{30C71C84-49C1-4DCF-A951-13BAE7940B91}" type="pres">
      <dgm:prSet presAssocID="{C4571797-3845-49BB-A0AD-E4762DA010CA}" presName="fulcrum" presStyleLbl="alignAccFollowNode1" presStyleIdx="2" presStyleCnt="4"/>
      <dgm:spPr/>
    </dgm:pt>
    <dgm:pt modelId="{8CF92447-FAFE-4178-AA72-ACA19C810237}" type="pres">
      <dgm:prSet presAssocID="{C4571797-3845-49BB-A0AD-E4762DA010CA}" presName="balance_11" presStyleLbl="alignAccFollowNode1" presStyleIdx="3" presStyleCnt="4" custAng="21189032" custScaleX="166667" custScaleY="147699">
        <dgm:presLayoutVars>
          <dgm:bulletEnabled val="1"/>
        </dgm:presLayoutVars>
      </dgm:prSet>
      <dgm:spPr/>
    </dgm:pt>
    <dgm:pt modelId="{BA92D772-F3F7-400F-9C20-A421A4079CAF}" type="pres">
      <dgm:prSet presAssocID="{C4571797-3845-49BB-A0AD-E4762DA010CA}" presName="left_11_1" presStyleLbl="node1" presStyleIdx="0" presStyleCnt="2" custAng="21138864" custScaleX="188889" custScaleY="86138" custLinFactNeighborX="-50403" custLinFactNeighborY="12210">
        <dgm:presLayoutVars>
          <dgm:bulletEnabled val="1"/>
        </dgm:presLayoutVars>
      </dgm:prSet>
      <dgm:spPr/>
    </dgm:pt>
    <dgm:pt modelId="{C681BDCF-A3DC-4543-BB09-1454ED64DC08}" type="pres">
      <dgm:prSet presAssocID="{C4571797-3845-49BB-A0AD-E4762DA010CA}" presName="right_11_1" presStyleLbl="node1" presStyleIdx="1" presStyleCnt="2" custAng="21220511" custScaleX="204980" custScaleY="78817" custLinFactNeighborX="37847" custLinFactNeighborY="-3545">
        <dgm:presLayoutVars>
          <dgm:bulletEnabled val="1"/>
        </dgm:presLayoutVars>
      </dgm:prSet>
      <dgm:spPr/>
    </dgm:pt>
  </dgm:ptLst>
  <dgm:cxnLst>
    <dgm:cxn modelId="{807DA52C-F1F2-4F40-AACB-0AD14F3C6161}" type="presOf" srcId="{BE9E3664-08DB-4A7F-89D6-40110DFD1965}" destId="{61F4B84F-A44D-4459-8484-97124C29EF7E}" srcOrd="0" destOrd="0" presId="urn:microsoft.com/office/officeart/2005/8/layout/balance1"/>
    <dgm:cxn modelId="{C5515135-9157-4F2F-AD38-6BE2A837DDDD}" srcId="{C4571797-3845-49BB-A0AD-E4762DA010CA}" destId="{CFD3F4AF-B607-4B03-A740-1A342F9B53B0}" srcOrd="1" destOrd="0" parTransId="{CC1B9D6A-866E-466F-95A3-1E1E0BB0AE52}" sibTransId="{5918E64A-E2C2-4692-AC9D-C11EFD1BFAF2}"/>
    <dgm:cxn modelId="{5D5B2040-F19E-4123-B35C-DAE39539D103}" type="presOf" srcId="{265FBECF-D161-48EF-99E1-D49D4DC8368E}" destId="{C681BDCF-A3DC-4543-BB09-1454ED64DC08}" srcOrd="0" destOrd="0" presId="urn:microsoft.com/office/officeart/2005/8/layout/balance1"/>
    <dgm:cxn modelId="{4CEE5F5D-0CB0-4F87-A317-D7D2F5DA1AA7}" type="presOf" srcId="{C4571797-3845-49BB-A0AD-E4762DA010CA}" destId="{A129CD36-0799-4DF8-AC1E-CA87E04AC082}" srcOrd="0" destOrd="0" presId="urn:microsoft.com/office/officeart/2005/8/layout/balance1"/>
    <dgm:cxn modelId="{AF4C9D61-D626-418E-9573-0671EBB06DB4}" srcId="{BE9E3664-08DB-4A7F-89D6-40110DFD1965}" destId="{1D1D3872-D4AA-4C74-8608-C05A6CCC7B74}" srcOrd="0" destOrd="0" parTransId="{28CF272B-9E9C-43D3-B8C2-F1C38C675770}" sibTransId="{B5662D1C-684F-4EA3-934F-48DB14864F9F}"/>
    <dgm:cxn modelId="{9B331F79-3EE9-43B4-A463-1D3A68E27AE8}" srcId="{C4571797-3845-49BB-A0AD-E4762DA010CA}" destId="{BE9E3664-08DB-4A7F-89D6-40110DFD1965}" srcOrd="0" destOrd="0" parTransId="{582A6990-A325-4A50-BC1D-D3CA2D6E1D6F}" sibTransId="{1506FA68-96DC-493C-853C-8251F3B60363}"/>
    <dgm:cxn modelId="{5476DA5A-42FD-4BA5-9928-24A2C6815990}" srcId="{CFD3F4AF-B607-4B03-A740-1A342F9B53B0}" destId="{265FBECF-D161-48EF-99E1-D49D4DC8368E}" srcOrd="0" destOrd="0" parTransId="{F56111DA-54D7-4513-B050-AFA55AB7C705}" sibTransId="{57A9BAC7-0450-42D0-85EA-02ED6B620C53}"/>
    <dgm:cxn modelId="{1F4265B9-C350-4DE1-8462-1219296D6DCF}" type="presOf" srcId="{1D1D3872-D4AA-4C74-8608-C05A6CCC7B74}" destId="{BA92D772-F3F7-400F-9C20-A421A4079CAF}" srcOrd="0" destOrd="0" presId="urn:microsoft.com/office/officeart/2005/8/layout/balance1"/>
    <dgm:cxn modelId="{48B9A7EE-6A8D-428A-808D-8425E6697D0D}" type="presOf" srcId="{CFD3F4AF-B607-4B03-A740-1A342F9B53B0}" destId="{85FC4F6D-EB1F-48E7-983B-2A85255FCBAB}" srcOrd="0" destOrd="0" presId="urn:microsoft.com/office/officeart/2005/8/layout/balance1"/>
    <dgm:cxn modelId="{9356A033-D458-466B-AD9F-4C27A5B87B17}" type="presParOf" srcId="{A129CD36-0799-4DF8-AC1E-CA87E04AC082}" destId="{5D824AA4-A65B-47B8-A0CB-28541F446044}" srcOrd="0" destOrd="0" presId="urn:microsoft.com/office/officeart/2005/8/layout/balance1"/>
    <dgm:cxn modelId="{1B02E143-692C-4430-99F5-F33A86F2B56A}" type="presParOf" srcId="{A129CD36-0799-4DF8-AC1E-CA87E04AC082}" destId="{E9E1CADF-F88A-40CA-A218-B98BC3CC2DA4}" srcOrd="1" destOrd="0" presId="urn:microsoft.com/office/officeart/2005/8/layout/balance1"/>
    <dgm:cxn modelId="{C8BAF1E8-7575-410D-BCFF-634603711305}" type="presParOf" srcId="{E9E1CADF-F88A-40CA-A218-B98BC3CC2DA4}" destId="{61F4B84F-A44D-4459-8484-97124C29EF7E}" srcOrd="0" destOrd="0" presId="urn:microsoft.com/office/officeart/2005/8/layout/balance1"/>
    <dgm:cxn modelId="{BDFAC66F-CB45-4DBA-97DA-7508B31FE5B2}" type="presParOf" srcId="{E9E1CADF-F88A-40CA-A218-B98BC3CC2DA4}" destId="{85FC4F6D-EB1F-48E7-983B-2A85255FCBAB}" srcOrd="1" destOrd="0" presId="urn:microsoft.com/office/officeart/2005/8/layout/balance1"/>
    <dgm:cxn modelId="{B6D8262A-5011-4995-AD64-45BC99FFB3E9}" type="presParOf" srcId="{A129CD36-0799-4DF8-AC1E-CA87E04AC082}" destId="{7D2A181F-5AB5-4500-A130-6FDD325B69FE}" srcOrd="2" destOrd="0" presId="urn:microsoft.com/office/officeart/2005/8/layout/balance1"/>
    <dgm:cxn modelId="{30E0C047-BDAB-40E5-A2D5-09B4660EBE55}" type="presParOf" srcId="{7D2A181F-5AB5-4500-A130-6FDD325B69FE}" destId="{D064608D-5041-4CA1-B8FE-75DED42B50C6}" srcOrd="0" destOrd="0" presId="urn:microsoft.com/office/officeart/2005/8/layout/balance1"/>
    <dgm:cxn modelId="{3FDE929B-C1D9-4F7D-BA4C-80A501D95BD5}" type="presParOf" srcId="{7D2A181F-5AB5-4500-A130-6FDD325B69FE}" destId="{30C71C84-49C1-4DCF-A951-13BAE7940B91}" srcOrd="1" destOrd="0" presId="urn:microsoft.com/office/officeart/2005/8/layout/balance1"/>
    <dgm:cxn modelId="{85FB2C24-7A34-41D4-BE06-BEEF7ED117D1}" type="presParOf" srcId="{7D2A181F-5AB5-4500-A130-6FDD325B69FE}" destId="{8CF92447-FAFE-4178-AA72-ACA19C810237}" srcOrd="2" destOrd="0" presId="urn:microsoft.com/office/officeart/2005/8/layout/balance1"/>
    <dgm:cxn modelId="{E98871FD-95ED-4DEB-8346-7F46DD4D993F}" type="presParOf" srcId="{7D2A181F-5AB5-4500-A130-6FDD325B69FE}" destId="{BA92D772-F3F7-400F-9C20-A421A4079CAF}" srcOrd="3" destOrd="0" presId="urn:microsoft.com/office/officeart/2005/8/layout/balance1"/>
    <dgm:cxn modelId="{7F8BAE4D-AC46-43FA-A467-9152D512EEA2}" type="presParOf" srcId="{7D2A181F-5AB5-4500-A130-6FDD325B69FE}" destId="{C681BDCF-A3DC-4543-BB09-1454ED64DC08}" srcOrd="4"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836E09-D2B1-45AE-97A1-D573CC596789}" type="doc">
      <dgm:prSet loTypeId="urn:microsoft.com/office/officeart/2005/8/layout/chart3" loCatId="relationship" qsTypeId="urn:microsoft.com/office/officeart/2005/8/quickstyle/simple1" qsCatId="simple" csTypeId="urn:microsoft.com/office/officeart/2005/8/colors/accent1_2" csCatId="accent1" phldr="1"/>
      <dgm:spPr/>
    </dgm:pt>
    <dgm:pt modelId="{0642173E-2127-4803-9836-E8AAF9AA323E}">
      <dgm:prSet phldrT="[Text]" custT="1"/>
      <dgm:spPr>
        <a:solidFill>
          <a:srgbClr val="92D050"/>
        </a:solidFill>
      </dgm:spPr>
      <dgm:t>
        <a:bodyPr/>
        <a:lstStyle/>
        <a:p>
          <a:r>
            <a:rPr lang="en-US" sz="2000" dirty="0">
              <a:solidFill>
                <a:schemeClr val="tx1"/>
              </a:solidFill>
            </a:rPr>
            <a:t>Child 2</a:t>
          </a:r>
        </a:p>
      </dgm:t>
    </dgm:pt>
    <dgm:pt modelId="{56B4B29A-8112-42CA-8BD0-68E7F0609A95}" type="parTrans" cxnId="{BED42D66-4F01-4C89-92B0-A28C93D57399}">
      <dgm:prSet/>
      <dgm:spPr/>
      <dgm:t>
        <a:bodyPr/>
        <a:lstStyle/>
        <a:p>
          <a:endParaRPr lang="en-US"/>
        </a:p>
      </dgm:t>
    </dgm:pt>
    <dgm:pt modelId="{7BADA209-48FA-4ADA-8556-F7F411CD6843}" type="sibTrans" cxnId="{BED42D66-4F01-4C89-92B0-A28C93D57399}">
      <dgm:prSet/>
      <dgm:spPr/>
      <dgm:t>
        <a:bodyPr/>
        <a:lstStyle/>
        <a:p>
          <a:endParaRPr lang="en-US"/>
        </a:p>
      </dgm:t>
    </dgm:pt>
    <dgm:pt modelId="{F5805554-98D2-43DF-A1AF-0CF0214B2C5B}" type="pres">
      <dgm:prSet presAssocID="{5C836E09-D2B1-45AE-97A1-D573CC596789}" presName="compositeShape" presStyleCnt="0">
        <dgm:presLayoutVars>
          <dgm:chMax val="7"/>
          <dgm:dir/>
          <dgm:resizeHandles val="exact"/>
        </dgm:presLayoutVars>
      </dgm:prSet>
      <dgm:spPr/>
    </dgm:pt>
    <dgm:pt modelId="{6B9E7BA5-B251-41E3-89C6-456923C55429}" type="pres">
      <dgm:prSet presAssocID="{5C836E09-D2B1-45AE-97A1-D573CC596789}" presName="wedge1" presStyleLbl="node1" presStyleIdx="0" presStyleCnt="1"/>
      <dgm:spPr/>
    </dgm:pt>
    <dgm:pt modelId="{C8042B2F-CA03-4FB1-8F74-A86D998D7A10}" type="pres">
      <dgm:prSet presAssocID="{5C836E09-D2B1-45AE-97A1-D573CC596789}" presName="wedge1Tx" presStyleLbl="node1" presStyleIdx="0" presStyleCnt="1">
        <dgm:presLayoutVars>
          <dgm:chMax val="0"/>
          <dgm:chPref val="0"/>
          <dgm:bulletEnabled val="1"/>
        </dgm:presLayoutVars>
      </dgm:prSet>
      <dgm:spPr/>
    </dgm:pt>
  </dgm:ptLst>
  <dgm:cxnLst>
    <dgm:cxn modelId="{BED42D66-4F01-4C89-92B0-A28C93D57399}" srcId="{5C836E09-D2B1-45AE-97A1-D573CC596789}" destId="{0642173E-2127-4803-9836-E8AAF9AA323E}" srcOrd="0" destOrd="0" parTransId="{56B4B29A-8112-42CA-8BD0-68E7F0609A95}" sibTransId="{7BADA209-48FA-4ADA-8556-F7F411CD6843}"/>
    <dgm:cxn modelId="{C843266F-BFD8-455D-96C5-5C7D714CC05C}" type="presOf" srcId="{5C836E09-D2B1-45AE-97A1-D573CC596789}" destId="{F5805554-98D2-43DF-A1AF-0CF0214B2C5B}" srcOrd="0" destOrd="0" presId="urn:microsoft.com/office/officeart/2005/8/layout/chart3"/>
    <dgm:cxn modelId="{0EBC6298-2781-40E8-870A-52DFC5182742}" type="presOf" srcId="{0642173E-2127-4803-9836-E8AAF9AA323E}" destId="{C8042B2F-CA03-4FB1-8F74-A86D998D7A10}" srcOrd="1" destOrd="0" presId="urn:microsoft.com/office/officeart/2005/8/layout/chart3"/>
    <dgm:cxn modelId="{E8D334F8-C98E-4A5A-B522-7DC502D07BBF}" type="presOf" srcId="{0642173E-2127-4803-9836-E8AAF9AA323E}" destId="{6B9E7BA5-B251-41E3-89C6-456923C55429}" srcOrd="0" destOrd="0" presId="urn:microsoft.com/office/officeart/2005/8/layout/chart3"/>
    <dgm:cxn modelId="{DC572004-300D-4995-AB28-ABEEF8738844}" type="presParOf" srcId="{F5805554-98D2-43DF-A1AF-0CF0214B2C5B}" destId="{6B9E7BA5-B251-41E3-89C6-456923C55429}" srcOrd="0" destOrd="0" presId="urn:microsoft.com/office/officeart/2005/8/layout/chart3"/>
    <dgm:cxn modelId="{91A3E3AF-A9AD-473E-AF3D-168720614948}" type="presParOf" srcId="{F5805554-98D2-43DF-A1AF-0CF0214B2C5B}" destId="{C8042B2F-CA03-4FB1-8F74-A86D998D7A10}" srcOrd="1"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836E09-D2B1-45AE-97A1-D573CC596789}" type="doc">
      <dgm:prSet loTypeId="urn:microsoft.com/office/officeart/2005/8/layout/chart3" loCatId="relationship" qsTypeId="urn:microsoft.com/office/officeart/2005/8/quickstyle/simple1" qsCatId="simple" csTypeId="urn:microsoft.com/office/officeart/2005/8/colors/accent1_2" csCatId="accent1" phldr="1"/>
      <dgm:spPr/>
    </dgm:pt>
    <dgm:pt modelId="{0642173E-2127-4803-9836-E8AAF9AA323E}">
      <dgm:prSet phldrT="[Text]"/>
      <dgm:spPr>
        <a:solidFill>
          <a:srgbClr val="92D050"/>
        </a:solidFill>
      </dgm:spPr>
      <dgm:t>
        <a:bodyPr/>
        <a:lstStyle/>
        <a:p>
          <a:r>
            <a:rPr lang="en-US" dirty="0">
              <a:solidFill>
                <a:schemeClr val="tx1"/>
              </a:solidFill>
            </a:rPr>
            <a:t>Child 2</a:t>
          </a:r>
        </a:p>
      </dgm:t>
    </dgm:pt>
    <dgm:pt modelId="{56B4B29A-8112-42CA-8BD0-68E7F0609A95}" type="parTrans" cxnId="{BED42D66-4F01-4C89-92B0-A28C93D57399}">
      <dgm:prSet/>
      <dgm:spPr/>
      <dgm:t>
        <a:bodyPr/>
        <a:lstStyle/>
        <a:p>
          <a:endParaRPr lang="en-US"/>
        </a:p>
      </dgm:t>
    </dgm:pt>
    <dgm:pt modelId="{7BADA209-48FA-4ADA-8556-F7F411CD6843}" type="sibTrans" cxnId="{BED42D66-4F01-4C89-92B0-A28C93D57399}">
      <dgm:prSet/>
      <dgm:spPr/>
      <dgm:t>
        <a:bodyPr/>
        <a:lstStyle/>
        <a:p>
          <a:endParaRPr lang="en-US"/>
        </a:p>
      </dgm:t>
    </dgm:pt>
    <dgm:pt modelId="{28A2E76C-2042-4348-9B8E-02A7CF5E31D5}">
      <dgm:prSet phldrT="[Text]"/>
      <dgm:spPr>
        <a:solidFill>
          <a:srgbClr val="92D050"/>
        </a:solidFill>
      </dgm:spPr>
      <dgm:t>
        <a:bodyPr/>
        <a:lstStyle/>
        <a:p>
          <a:r>
            <a:rPr lang="en-US" dirty="0">
              <a:solidFill>
                <a:schemeClr val="tx1"/>
              </a:solidFill>
            </a:rPr>
            <a:t>Child 1</a:t>
          </a:r>
        </a:p>
      </dgm:t>
    </dgm:pt>
    <dgm:pt modelId="{8A6EC505-64CC-4227-BA7B-DFA3C0703E64}" type="parTrans" cxnId="{273863B3-20DF-4507-8EEC-D0C5C72692B6}">
      <dgm:prSet/>
      <dgm:spPr/>
      <dgm:t>
        <a:bodyPr/>
        <a:lstStyle/>
        <a:p>
          <a:endParaRPr lang="en-US"/>
        </a:p>
      </dgm:t>
    </dgm:pt>
    <dgm:pt modelId="{7259A43D-423E-455A-95B3-A4E16C582D62}" type="sibTrans" cxnId="{273863B3-20DF-4507-8EEC-D0C5C72692B6}">
      <dgm:prSet/>
      <dgm:spPr/>
      <dgm:t>
        <a:bodyPr/>
        <a:lstStyle/>
        <a:p>
          <a:endParaRPr lang="en-US"/>
        </a:p>
      </dgm:t>
    </dgm:pt>
    <dgm:pt modelId="{F5805554-98D2-43DF-A1AF-0CF0214B2C5B}" type="pres">
      <dgm:prSet presAssocID="{5C836E09-D2B1-45AE-97A1-D573CC596789}" presName="compositeShape" presStyleCnt="0">
        <dgm:presLayoutVars>
          <dgm:chMax val="7"/>
          <dgm:dir/>
          <dgm:resizeHandles val="exact"/>
        </dgm:presLayoutVars>
      </dgm:prSet>
      <dgm:spPr/>
    </dgm:pt>
    <dgm:pt modelId="{6B9E7BA5-B251-41E3-89C6-456923C55429}" type="pres">
      <dgm:prSet presAssocID="{5C836E09-D2B1-45AE-97A1-D573CC596789}" presName="wedge1" presStyleLbl="node1" presStyleIdx="0" presStyleCnt="2"/>
      <dgm:spPr/>
    </dgm:pt>
    <dgm:pt modelId="{C8042B2F-CA03-4FB1-8F74-A86D998D7A10}" type="pres">
      <dgm:prSet presAssocID="{5C836E09-D2B1-45AE-97A1-D573CC596789}" presName="wedge1Tx" presStyleLbl="node1" presStyleIdx="0" presStyleCnt="2">
        <dgm:presLayoutVars>
          <dgm:chMax val="0"/>
          <dgm:chPref val="0"/>
          <dgm:bulletEnabled val="1"/>
        </dgm:presLayoutVars>
      </dgm:prSet>
      <dgm:spPr/>
    </dgm:pt>
    <dgm:pt modelId="{9EBE796A-0168-4515-985E-26E7F1DEA72E}" type="pres">
      <dgm:prSet presAssocID="{5C836E09-D2B1-45AE-97A1-D573CC596789}" presName="wedge2" presStyleLbl="node1" presStyleIdx="1" presStyleCnt="2"/>
      <dgm:spPr/>
    </dgm:pt>
    <dgm:pt modelId="{06D93363-9353-4AD3-805F-0DD78267E334}" type="pres">
      <dgm:prSet presAssocID="{5C836E09-D2B1-45AE-97A1-D573CC596789}" presName="wedge2Tx" presStyleLbl="node1" presStyleIdx="1" presStyleCnt="2">
        <dgm:presLayoutVars>
          <dgm:chMax val="0"/>
          <dgm:chPref val="0"/>
          <dgm:bulletEnabled val="1"/>
        </dgm:presLayoutVars>
      </dgm:prSet>
      <dgm:spPr/>
    </dgm:pt>
  </dgm:ptLst>
  <dgm:cxnLst>
    <dgm:cxn modelId="{30DD0537-990C-42BA-B83C-1B8B7CFB2EDA}" type="presOf" srcId="{28A2E76C-2042-4348-9B8E-02A7CF5E31D5}" destId="{9EBE796A-0168-4515-985E-26E7F1DEA72E}" srcOrd="0" destOrd="0" presId="urn:microsoft.com/office/officeart/2005/8/layout/chart3"/>
    <dgm:cxn modelId="{BED42D66-4F01-4C89-92B0-A28C93D57399}" srcId="{5C836E09-D2B1-45AE-97A1-D573CC596789}" destId="{0642173E-2127-4803-9836-E8AAF9AA323E}" srcOrd="0" destOrd="0" parTransId="{56B4B29A-8112-42CA-8BD0-68E7F0609A95}" sibTransId="{7BADA209-48FA-4ADA-8556-F7F411CD6843}"/>
    <dgm:cxn modelId="{C843266F-BFD8-455D-96C5-5C7D714CC05C}" type="presOf" srcId="{5C836E09-D2B1-45AE-97A1-D573CC596789}" destId="{F5805554-98D2-43DF-A1AF-0CF0214B2C5B}" srcOrd="0" destOrd="0" presId="urn:microsoft.com/office/officeart/2005/8/layout/chart3"/>
    <dgm:cxn modelId="{0EBC6298-2781-40E8-870A-52DFC5182742}" type="presOf" srcId="{0642173E-2127-4803-9836-E8AAF9AA323E}" destId="{C8042B2F-CA03-4FB1-8F74-A86D998D7A10}" srcOrd="1" destOrd="0" presId="urn:microsoft.com/office/officeart/2005/8/layout/chart3"/>
    <dgm:cxn modelId="{273863B3-20DF-4507-8EEC-D0C5C72692B6}" srcId="{5C836E09-D2B1-45AE-97A1-D573CC596789}" destId="{28A2E76C-2042-4348-9B8E-02A7CF5E31D5}" srcOrd="1" destOrd="0" parTransId="{8A6EC505-64CC-4227-BA7B-DFA3C0703E64}" sibTransId="{7259A43D-423E-455A-95B3-A4E16C582D62}"/>
    <dgm:cxn modelId="{E8D334F8-C98E-4A5A-B522-7DC502D07BBF}" type="presOf" srcId="{0642173E-2127-4803-9836-E8AAF9AA323E}" destId="{6B9E7BA5-B251-41E3-89C6-456923C55429}" srcOrd="0" destOrd="0" presId="urn:microsoft.com/office/officeart/2005/8/layout/chart3"/>
    <dgm:cxn modelId="{3CF656F8-D540-42BA-B96A-E88D7D0BFDA5}" type="presOf" srcId="{28A2E76C-2042-4348-9B8E-02A7CF5E31D5}" destId="{06D93363-9353-4AD3-805F-0DD78267E334}" srcOrd="1" destOrd="0" presId="urn:microsoft.com/office/officeart/2005/8/layout/chart3"/>
    <dgm:cxn modelId="{DC572004-300D-4995-AB28-ABEEF8738844}" type="presParOf" srcId="{F5805554-98D2-43DF-A1AF-0CF0214B2C5B}" destId="{6B9E7BA5-B251-41E3-89C6-456923C55429}" srcOrd="0" destOrd="0" presId="urn:microsoft.com/office/officeart/2005/8/layout/chart3"/>
    <dgm:cxn modelId="{91A3E3AF-A9AD-473E-AF3D-168720614948}" type="presParOf" srcId="{F5805554-98D2-43DF-A1AF-0CF0214B2C5B}" destId="{C8042B2F-CA03-4FB1-8F74-A86D998D7A10}" srcOrd="1" destOrd="0" presId="urn:microsoft.com/office/officeart/2005/8/layout/chart3"/>
    <dgm:cxn modelId="{219F1DCD-56FF-4192-9860-846B11EBE09C}" type="presParOf" srcId="{F5805554-98D2-43DF-A1AF-0CF0214B2C5B}" destId="{9EBE796A-0168-4515-985E-26E7F1DEA72E}" srcOrd="2" destOrd="0" presId="urn:microsoft.com/office/officeart/2005/8/layout/chart3"/>
    <dgm:cxn modelId="{44D9420A-E4BF-44ED-B464-27BBC2BA2EB4}" type="presParOf" srcId="{F5805554-98D2-43DF-A1AF-0CF0214B2C5B}" destId="{06D93363-9353-4AD3-805F-0DD78267E334}" srcOrd="3" destOrd="0" presId="urn:microsoft.com/office/officeart/2005/8/layout/char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836E09-D2B1-45AE-97A1-D573CC596789}" type="doc">
      <dgm:prSet loTypeId="urn:microsoft.com/office/officeart/2005/8/layout/chart3" loCatId="relationship" qsTypeId="urn:microsoft.com/office/officeart/2005/8/quickstyle/simple1" qsCatId="simple" csTypeId="urn:microsoft.com/office/officeart/2005/8/colors/accent1_2" csCatId="accent1" phldr="1"/>
      <dgm:spPr/>
    </dgm:pt>
    <dgm:pt modelId="{0642173E-2127-4803-9836-E8AAF9AA323E}">
      <dgm:prSet phldrT="[Text]" custT="1"/>
      <dgm:spPr>
        <a:solidFill>
          <a:srgbClr val="FFFF00"/>
        </a:solidFill>
      </dgm:spPr>
      <dgm:t>
        <a:bodyPr/>
        <a:lstStyle/>
        <a:p>
          <a:r>
            <a:rPr lang="en-US" sz="2000" dirty="0">
              <a:solidFill>
                <a:schemeClr val="tx1"/>
              </a:solidFill>
            </a:rPr>
            <a:t>Suspended</a:t>
          </a:r>
        </a:p>
      </dgm:t>
    </dgm:pt>
    <dgm:pt modelId="{56B4B29A-8112-42CA-8BD0-68E7F0609A95}" type="parTrans" cxnId="{BED42D66-4F01-4C89-92B0-A28C93D57399}">
      <dgm:prSet/>
      <dgm:spPr/>
      <dgm:t>
        <a:bodyPr/>
        <a:lstStyle/>
        <a:p>
          <a:endParaRPr lang="en-US"/>
        </a:p>
      </dgm:t>
    </dgm:pt>
    <dgm:pt modelId="{7BADA209-48FA-4ADA-8556-F7F411CD6843}" type="sibTrans" cxnId="{BED42D66-4F01-4C89-92B0-A28C93D57399}">
      <dgm:prSet/>
      <dgm:spPr/>
      <dgm:t>
        <a:bodyPr/>
        <a:lstStyle/>
        <a:p>
          <a:endParaRPr lang="en-US"/>
        </a:p>
      </dgm:t>
    </dgm:pt>
    <dgm:pt modelId="{F5805554-98D2-43DF-A1AF-0CF0214B2C5B}" type="pres">
      <dgm:prSet presAssocID="{5C836E09-D2B1-45AE-97A1-D573CC596789}" presName="compositeShape" presStyleCnt="0">
        <dgm:presLayoutVars>
          <dgm:chMax val="7"/>
          <dgm:dir/>
          <dgm:resizeHandles val="exact"/>
        </dgm:presLayoutVars>
      </dgm:prSet>
      <dgm:spPr/>
    </dgm:pt>
    <dgm:pt modelId="{6B9E7BA5-B251-41E3-89C6-456923C55429}" type="pres">
      <dgm:prSet presAssocID="{5C836E09-D2B1-45AE-97A1-D573CC596789}" presName="wedge1" presStyleLbl="node1" presStyleIdx="0" presStyleCnt="1"/>
      <dgm:spPr/>
    </dgm:pt>
    <dgm:pt modelId="{C8042B2F-CA03-4FB1-8F74-A86D998D7A10}" type="pres">
      <dgm:prSet presAssocID="{5C836E09-D2B1-45AE-97A1-D573CC596789}" presName="wedge1Tx" presStyleLbl="node1" presStyleIdx="0" presStyleCnt="1">
        <dgm:presLayoutVars>
          <dgm:chMax val="0"/>
          <dgm:chPref val="0"/>
          <dgm:bulletEnabled val="1"/>
        </dgm:presLayoutVars>
      </dgm:prSet>
      <dgm:spPr/>
    </dgm:pt>
  </dgm:ptLst>
  <dgm:cxnLst>
    <dgm:cxn modelId="{BED42D66-4F01-4C89-92B0-A28C93D57399}" srcId="{5C836E09-D2B1-45AE-97A1-D573CC596789}" destId="{0642173E-2127-4803-9836-E8AAF9AA323E}" srcOrd="0" destOrd="0" parTransId="{56B4B29A-8112-42CA-8BD0-68E7F0609A95}" sibTransId="{7BADA209-48FA-4ADA-8556-F7F411CD6843}"/>
    <dgm:cxn modelId="{C843266F-BFD8-455D-96C5-5C7D714CC05C}" type="presOf" srcId="{5C836E09-D2B1-45AE-97A1-D573CC596789}" destId="{F5805554-98D2-43DF-A1AF-0CF0214B2C5B}" srcOrd="0" destOrd="0" presId="urn:microsoft.com/office/officeart/2005/8/layout/chart3"/>
    <dgm:cxn modelId="{0EBC6298-2781-40E8-870A-52DFC5182742}" type="presOf" srcId="{0642173E-2127-4803-9836-E8AAF9AA323E}" destId="{C8042B2F-CA03-4FB1-8F74-A86D998D7A10}" srcOrd="1" destOrd="0" presId="urn:microsoft.com/office/officeart/2005/8/layout/chart3"/>
    <dgm:cxn modelId="{E8D334F8-C98E-4A5A-B522-7DC502D07BBF}" type="presOf" srcId="{0642173E-2127-4803-9836-E8AAF9AA323E}" destId="{6B9E7BA5-B251-41E3-89C6-456923C55429}" srcOrd="0" destOrd="0" presId="urn:microsoft.com/office/officeart/2005/8/layout/chart3"/>
    <dgm:cxn modelId="{DC572004-300D-4995-AB28-ABEEF8738844}" type="presParOf" srcId="{F5805554-98D2-43DF-A1AF-0CF0214B2C5B}" destId="{6B9E7BA5-B251-41E3-89C6-456923C55429}" srcOrd="0" destOrd="0" presId="urn:microsoft.com/office/officeart/2005/8/layout/chart3"/>
    <dgm:cxn modelId="{91A3E3AF-A9AD-473E-AF3D-168720614948}" type="presParOf" srcId="{F5805554-98D2-43DF-A1AF-0CF0214B2C5B}" destId="{C8042B2F-CA03-4FB1-8F74-A86D998D7A10}" srcOrd="1" destOrd="0" presId="urn:microsoft.com/office/officeart/2005/8/layout/chart3"/>
  </dgm:cxnLst>
  <dgm:bg>
    <a:noFill/>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4B84F-A44D-4459-8484-97124C29EF7E}">
      <dsp:nvSpPr>
        <dsp:cNvPr id="0" name=""/>
        <dsp:cNvSpPr/>
      </dsp:nvSpPr>
      <dsp:spPr>
        <a:xfrm>
          <a:off x="888365" y="0"/>
          <a:ext cx="1802219" cy="777240"/>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NO RCSBP</a:t>
          </a:r>
        </a:p>
      </dsp:txBody>
      <dsp:txXfrm>
        <a:off x="911130" y="22765"/>
        <a:ext cx="1756689" cy="731710"/>
      </dsp:txXfrm>
    </dsp:sp>
    <dsp:sp modelId="{85FC4F6D-EB1F-48E7-983B-2A85255FCBAB}">
      <dsp:nvSpPr>
        <dsp:cNvPr id="0" name=""/>
        <dsp:cNvSpPr/>
      </dsp:nvSpPr>
      <dsp:spPr>
        <a:xfrm>
          <a:off x="3954777" y="0"/>
          <a:ext cx="1913959" cy="777240"/>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RCSBP</a:t>
          </a:r>
        </a:p>
      </dsp:txBody>
      <dsp:txXfrm>
        <a:off x="3977542" y="22765"/>
        <a:ext cx="1868429" cy="731710"/>
      </dsp:txXfrm>
    </dsp:sp>
    <dsp:sp modelId="{30C71C84-49C1-4DCF-A951-13BAE7940B91}">
      <dsp:nvSpPr>
        <dsp:cNvPr id="0" name=""/>
        <dsp:cNvSpPr/>
      </dsp:nvSpPr>
      <dsp:spPr>
        <a:xfrm>
          <a:off x="3080385" y="3303270"/>
          <a:ext cx="582930" cy="582930"/>
        </a:xfrm>
        <a:prstGeom prst="triangle">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sp>
    <dsp:sp modelId="{8CF92447-FAFE-4178-AA72-ACA19C810237}">
      <dsp:nvSpPr>
        <dsp:cNvPr id="0" name=""/>
        <dsp:cNvSpPr/>
      </dsp:nvSpPr>
      <dsp:spPr>
        <a:xfrm rot="21189032">
          <a:off x="457194" y="3002864"/>
          <a:ext cx="5829311" cy="34898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sp>
    <dsp:sp modelId="{BA92D772-F3F7-400F-9C20-A421A4079CAF}">
      <dsp:nvSpPr>
        <dsp:cNvPr id="0" name=""/>
        <dsp:cNvSpPr/>
      </dsp:nvSpPr>
      <dsp:spPr>
        <a:xfrm rot="21138864">
          <a:off x="334975" y="1346940"/>
          <a:ext cx="2642617" cy="1794257"/>
        </a:xfrm>
        <a:prstGeom prst="roundRect">
          <a:avLst/>
        </a:prstGeom>
        <a:solidFill>
          <a:srgbClr val="FF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Risk of leaving your loved ones with insufficient income</a:t>
          </a:r>
        </a:p>
      </dsp:txBody>
      <dsp:txXfrm>
        <a:off x="422563" y="1434528"/>
        <a:ext cx="2467441" cy="1619081"/>
      </dsp:txXfrm>
    </dsp:sp>
    <dsp:sp modelId="{C681BDCF-A3DC-4543-BB09-1454ED64DC08}">
      <dsp:nvSpPr>
        <dsp:cNvPr id="0" name=""/>
        <dsp:cNvSpPr/>
      </dsp:nvSpPr>
      <dsp:spPr>
        <a:xfrm rot="21220511">
          <a:off x="3477885" y="1095011"/>
          <a:ext cx="2867735" cy="1641760"/>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Cost vs Return</a:t>
          </a:r>
        </a:p>
        <a:p>
          <a:pPr marL="0" lvl="0" indent="0" algn="ctr" defTabSz="1066800">
            <a:lnSpc>
              <a:spcPct val="90000"/>
            </a:lnSpc>
            <a:spcBef>
              <a:spcPct val="0"/>
            </a:spcBef>
            <a:spcAft>
              <a:spcPct val="35000"/>
            </a:spcAft>
            <a:buNone/>
          </a:pPr>
          <a:r>
            <a:rPr lang="en-US" sz="2400" kern="1200" dirty="0">
              <a:solidFill>
                <a:schemeClr val="tx1"/>
              </a:solidFill>
            </a:rPr>
            <a:t>What if I don’t die before non-regular retirement?</a:t>
          </a:r>
        </a:p>
      </dsp:txBody>
      <dsp:txXfrm>
        <a:off x="3558029" y="1175155"/>
        <a:ext cx="2707447" cy="14814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9E7BA5-B251-41E3-89C6-456923C55429}">
      <dsp:nvSpPr>
        <dsp:cNvPr id="0" name=""/>
        <dsp:cNvSpPr/>
      </dsp:nvSpPr>
      <dsp:spPr>
        <a:xfrm>
          <a:off x="182880" y="182880"/>
          <a:ext cx="1920240" cy="1920240"/>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Child 2</a:t>
          </a:r>
        </a:p>
      </dsp:txBody>
      <dsp:txXfrm>
        <a:off x="468630" y="468630"/>
        <a:ext cx="1348740" cy="13487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9E7BA5-B251-41E3-89C6-456923C55429}">
      <dsp:nvSpPr>
        <dsp:cNvPr id="0" name=""/>
        <dsp:cNvSpPr/>
      </dsp:nvSpPr>
      <dsp:spPr>
        <a:xfrm>
          <a:off x="205739" y="182879"/>
          <a:ext cx="1920240" cy="1920240"/>
        </a:xfrm>
        <a:prstGeom prst="pie">
          <a:avLst>
            <a:gd name="adj1" fmla="val 16200000"/>
            <a:gd name="adj2" fmla="val 540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Child 2</a:t>
          </a:r>
        </a:p>
      </dsp:txBody>
      <dsp:txXfrm>
        <a:off x="1165860" y="468629"/>
        <a:ext cx="674370" cy="1348740"/>
      </dsp:txXfrm>
    </dsp:sp>
    <dsp:sp modelId="{9EBE796A-0168-4515-985E-26E7F1DEA72E}">
      <dsp:nvSpPr>
        <dsp:cNvPr id="0" name=""/>
        <dsp:cNvSpPr/>
      </dsp:nvSpPr>
      <dsp:spPr>
        <a:xfrm>
          <a:off x="160019" y="182879"/>
          <a:ext cx="1920240" cy="1920240"/>
        </a:xfrm>
        <a:prstGeom prst="pie">
          <a:avLst>
            <a:gd name="adj1" fmla="val 5400000"/>
            <a:gd name="adj2" fmla="val 1620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Child 1</a:t>
          </a:r>
        </a:p>
      </dsp:txBody>
      <dsp:txXfrm>
        <a:off x="434339" y="468629"/>
        <a:ext cx="674370" cy="13487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9E7BA5-B251-41E3-89C6-456923C55429}">
      <dsp:nvSpPr>
        <dsp:cNvPr id="0" name=""/>
        <dsp:cNvSpPr/>
      </dsp:nvSpPr>
      <dsp:spPr>
        <a:xfrm>
          <a:off x="182880" y="182880"/>
          <a:ext cx="1920240" cy="1920240"/>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Suspended</a:t>
          </a:r>
        </a:p>
      </dsp:txBody>
      <dsp:txXfrm>
        <a:off x="468630" y="468630"/>
        <a:ext cx="1348740" cy="1348740"/>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3.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13763" cy="462122"/>
          </a:xfrm>
          <a:prstGeom prst="rect">
            <a:avLst/>
          </a:prstGeom>
        </p:spPr>
        <p:txBody>
          <a:bodyPr vert="horz" lIns="90393" tIns="45196" rIns="90393" bIns="45196" rtlCol="0"/>
          <a:lstStyle>
            <a:lvl1pPr algn="l">
              <a:defRPr sz="1300"/>
            </a:lvl1pPr>
          </a:lstStyle>
          <a:p>
            <a:endParaRPr lang="en-US"/>
          </a:p>
        </p:txBody>
      </p:sp>
      <p:sp>
        <p:nvSpPr>
          <p:cNvPr id="3" name="Date Placeholder 2"/>
          <p:cNvSpPr>
            <a:spLocks noGrp="1"/>
          </p:cNvSpPr>
          <p:nvPr>
            <p:ph type="dt" sz="quarter" idx="1"/>
          </p:nvPr>
        </p:nvSpPr>
        <p:spPr>
          <a:xfrm>
            <a:off x="3939474" y="0"/>
            <a:ext cx="3013763" cy="462122"/>
          </a:xfrm>
          <a:prstGeom prst="rect">
            <a:avLst/>
          </a:prstGeom>
        </p:spPr>
        <p:txBody>
          <a:bodyPr vert="horz" lIns="90393" tIns="45196" rIns="90393" bIns="45196" rtlCol="0"/>
          <a:lstStyle>
            <a:lvl1pPr algn="r">
              <a:defRPr sz="1300"/>
            </a:lvl1pPr>
          </a:lstStyle>
          <a:p>
            <a:fld id="{4B916AB6-937F-4111-A927-777CC0CF99CC}" type="datetimeFigureOut">
              <a:rPr lang="en-US" smtClean="0"/>
              <a:pPr/>
              <a:t>1/18/2024</a:t>
            </a:fld>
            <a:endParaRPr lang="en-US"/>
          </a:p>
        </p:txBody>
      </p:sp>
      <p:sp>
        <p:nvSpPr>
          <p:cNvPr id="4" name="Footer Placeholder 3"/>
          <p:cNvSpPr>
            <a:spLocks noGrp="1"/>
          </p:cNvSpPr>
          <p:nvPr>
            <p:ph type="ftr" sz="quarter" idx="2"/>
          </p:nvPr>
        </p:nvSpPr>
        <p:spPr>
          <a:xfrm>
            <a:off x="3" y="8772379"/>
            <a:ext cx="3013763" cy="462122"/>
          </a:xfrm>
          <a:prstGeom prst="rect">
            <a:avLst/>
          </a:prstGeom>
        </p:spPr>
        <p:txBody>
          <a:bodyPr vert="horz" lIns="90393" tIns="45196" rIns="90393" bIns="45196" rtlCol="0" anchor="b"/>
          <a:lstStyle>
            <a:lvl1pPr algn="l">
              <a:defRPr sz="1300"/>
            </a:lvl1pPr>
          </a:lstStyle>
          <a:p>
            <a:endParaRPr lang="en-US"/>
          </a:p>
        </p:txBody>
      </p:sp>
      <p:sp>
        <p:nvSpPr>
          <p:cNvPr id="5" name="Slide Number Placeholder 4"/>
          <p:cNvSpPr>
            <a:spLocks noGrp="1"/>
          </p:cNvSpPr>
          <p:nvPr>
            <p:ph type="sldNum" sz="quarter" idx="3"/>
          </p:nvPr>
        </p:nvSpPr>
        <p:spPr>
          <a:xfrm>
            <a:off x="3939474" y="8772379"/>
            <a:ext cx="3013763" cy="462122"/>
          </a:xfrm>
          <a:prstGeom prst="rect">
            <a:avLst/>
          </a:prstGeom>
        </p:spPr>
        <p:txBody>
          <a:bodyPr vert="horz" lIns="90393" tIns="45196" rIns="90393" bIns="45196" rtlCol="0" anchor="b"/>
          <a:lstStyle>
            <a:lvl1pPr algn="r">
              <a:defRPr sz="1300"/>
            </a:lvl1pPr>
          </a:lstStyle>
          <a:p>
            <a:fld id="{E9B39D2A-BF0D-444B-BD4A-808419B8F293}" type="slidenum">
              <a:rPr lang="en-US" smtClean="0"/>
              <a:pPr/>
              <a:t>‹#›</a:t>
            </a:fld>
            <a:endParaRPr lang="en-US"/>
          </a:p>
        </p:txBody>
      </p:sp>
    </p:spTree>
    <p:extLst>
      <p:ext uri="{BB962C8B-B14F-4D97-AF65-F5344CB8AC3E}">
        <p14:creationId xmlns:p14="http://schemas.microsoft.com/office/powerpoint/2010/main" val="25337050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013763" cy="461804"/>
          </a:xfrm>
          <a:prstGeom prst="rect">
            <a:avLst/>
          </a:prstGeom>
        </p:spPr>
        <p:txBody>
          <a:bodyPr vert="horz" lIns="90393" tIns="45196" rIns="90393" bIns="45196" rtlCol="0"/>
          <a:lstStyle>
            <a:lvl1pPr algn="l">
              <a:defRPr sz="1300"/>
            </a:lvl1pPr>
          </a:lstStyle>
          <a:p>
            <a:endParaRPr lang="en-US"/>
          </a:p>
        </p:txBody>
      </p:sp>
      <p:sp>
        <p:nvSpPr>
          <p:cNvPr id="3" name="Date Placeholder 2"/>
          <p:cNvSpPr>
            <a:spLocks noGrp="1"/>
          </p:cNvSpPr>
          <p:nvPr>
            <p:ph type="dt" idx="1"/>
          </p:nvPr>
        </p:nvSpPr>
        <p:spPr>
          <a:xfrm>
            <a:off x="3939474" y="3"/>
            <a:ext cx="3013763" cy="461804"/>
          </a:xfrm>
          <a:prstGeom prst="rect">
            <a:avLst/>
          </a:prstGeom>
        </p:spPr>
        <p:txBody>
          <a:bodyPr vert="horz" lIns="90393" tIns="45196" rIns="90393" bIns="45196" rtlCol="0"/>
          <a:lstStyle>
            <a:lvl1pPr algn="r">
              <a:defRPr sz="1300"/>
            </a:lvl1pPr>
          </a:lstStyle>
          <a:p>
            <a:fld id="{A9629A97-7816-4E13-815C-F55F51C23702}" type="datetimeFigureOut">
              <a:rPr lang="en-US" smtClean="0"/>
              <a:pPr/>
              <a:t>1/18/2024</a:t>
            </a:fld>
            <a:endParaRPr lang="en-US"/>
          </a:p>
        </p:txBody>
      </p:sp>
      <p:sp>
        <p:nvSpPr>
          <p:cNvPr id="4" name="Slide Image Placeholder 3"/>
          <p:cNvSpPr>
            <a:spLocks noGrp="1" noRot="1" noChangeAspect="1"/>
          </p:cNvSpPr>
          <p:nvPr>
            <p:ph type="sldImg" idx="2"/>
          </p:nvPr>
        </p:nvSpPr>
        <p:spPr>
          <a:xfrm>
            <a:off x="1168400" y="692150"/>
            <a:ext cx="4619625" cy="3463925"/>
          </a:xfrm>
          <a:prstGeom prst="rect">
            <a:avLst/>
          </a:prstGeom>
          <a:noFill/>
          <a:ln w="12700">
            <a:solidFill>
              <a:prstClr val="black"/>
            </a:solidFill>
          </a:ln>
        </p:spPr>
        <p:txBody>
          <a:bodyPr vert="horz" lIns="90393" tIns="45196" rIns="90393" bIns="45196" rtlCol="0" anchor="ctr"/>
          <a:lstStyle/>
          <a:p>
            <a:endParaRPr lang="en-US"/>
          </a:p>
        </p:txBody>
      </p:sp>
      <p:sp>
        <p:nvSpPr>
          <p:cNvPr id="5" name="Notes Placeholder 4"/>
          <p:cNvSpPr>
            <a:spLocks noGrp="1"/>
          </p:cNvSpPr>
          <p:nvPr>
            <p:ph type="body" sz="quarter" idx="3"/>
          </p:nvPr>
        </p:nvSpPr>
        <p:spPr>
          <a:xfrm>
            <a:off x="695485" y="4387141"/>
            <a:ext cx="5563870" cy="4156234"/>
          </a:xfrm>
          <a:prstGeom prst="rect">
            <a:avLst/>
          </a:prstGeom>
        </p:spPr>
        <p:txBody>
          <a:bodyPr vert="horz" lIns="90393" tIns="45196" rIns="90393" bIns="4519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772675"/>
            <a:ext cx="3013763" cy="461804"/>
          </a:xfrm>
          <a:prstGeom prst="rect">
            <a:avLst/>
          </a:prstGeom>
        </p:spPr>
        <p:txBody>
          <a:bodyPr vert="horz" lIns="90393" tIns="45196" rIns="90393" bIns="45196" rtlCol="0" anchor="b"/>
          <a:lstStyle>
            <a:lvl1pPr algn="l">
              <a:defRPr sz="1300"/>
            </a:lvl1pPr>
          </a:lstStyle>
          <a:p>
            <a:endParaRPr lang="en-US"/>
          </a:p>
        </p:txBody>
      </p:sp>
      <p:sp>
        <p:nvSpPr>
          <p:cNvPr id="7" name="Slide Number Placeholder 6"/>
          <p:cNvSpPr>
            <a:spLocks noGrp="1"/>
          </p:cNvSpPr>
          <p:nvPr>
            <p:ph type="sldNum" sz="quarter" idx="5"/>
          </p:nvPr>
        </p:nvSpPr>
        <p:spPr>
          <a:xfrm>
            <a:off x="3939474" y="8772675"/>
            <a:ext cx="3013763" cy="461804"/>
          </a:xfrm>
          <a:prstGeom prst="rect">
            <a:avLst/>
          </a:prstGeom>
        </p:spPr>
        <p:txBody>
          <a:bodyPr vert="horz" lIns="90393" tIns="45196" rIns="90393" bIns="45196" rtlCol="0" anchor="b"/>
          <a:lstStyle>
            <a:lvl1pPr algn="r">
              <a:defRPr sz="1300"/>
            </a:lvl1pPr>
          </a:lstStyle>
          <a:p>
            <a:fld id="{B6B13AE2-D634-497F-8AEE-F136ED92B783}" type="slidenum">
              <a:rPr lang="en-US" smtClean="0"/>
              <a:pPr/>
              <a:t>‹#›</a:t>
            </a:fld>
            <a:endParaRPr lang="en-US"/>
          </a:p>
        </p:txBody>
      </p:sp>
    </p:spTree>
    <p:extLst>
      <p:ext uri="{BB962C8B-B14F-4D97-AF65-F5344CB8AC3E}">
        <p14:creationId xmlns:p14="http://schemas.microsoft.com/office/powerpoint/2010/main" val="21446751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22532" name="Slide Number Placeholder 3"/>
          <p:cNvSpPr>
            <a:spLocks noGrp="1"/>
          </p:cNvSpPr>
          <p:nvPr>
            <p:ph type="sldNum" sz="quarter" idx="4294967295"/>
          </p:nvPr>
        </p:nvSpPr>
        <p:spPr bwMode="auto">
          <a:xfrm>
            <a:off x="3884613" y="8829675"/>
            <a:ext cx="2971800" cy="465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420FD7E-CF46-4D6B-AFB4-9E7786B61193}" type="slidenum">
              <a:rPr lang="en-US" altLang="en-US" sz="1800"/>
              <a:pPr eaLnBrk="1" hangingPunct="1">
                <a:spcBef>
                  <a:spcPct val="0"/>
                </a:spcBef>
              </a:pPr>
              <a:t>1</a:t>
            </a:fld>
            <a:endParaRPr lang="en-US" altLang="en-US" sz="1800" dirty="0"/>
          </a:p>
        </p:txBody>
      </p:sp>
    </p:spTree>
    <p:extLst>
      <p:ext uri="{BB962C8B-B14F-4D97-AF65-F5344CB8AC3E}">
        <p14:creationId xmlns:p14="http://schemas.microsoft.com/office/powerpoint/2010/main" val="335374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An RC Soldier will need to decide</a:t>
            </a:r>
            <a:r>
              <a:rPr lang="en-US" altLang="en-US" baseline="0" dirty="0">
                <a:latin typeface="Arial" panose="020B0604020202020204" pitchFamily="34" charset="0"/>
              </a:rPr>
              <a:t> on three components of RCSBP and complete the DD Form 2656-5 within 90 days or receiving their NOE.</a:t>
            </a:r>
          </a:p>
          <a:p>
            <a:pPr marL="171450" indent="-171450" eaLnBrk="1" hangingPunct="1">
              <a:buFont typeface="Arial" panose="020B0604020202020204" pitchFamily="34" charset="0"/>
              <a:buChar char="•"/>
            </a:pPr>
            <a:r>
              <a:rPr lang="en-US" altLang="en-US" baseline="0" dirty="0">
                <a:latin typeface="Arial" panose="020B0604020202020204" pitchFamily="34" charset="0"/>
              </a:rPr>
              <a:t>Election Option</a:t>
            </a:r>
          </a:p>
          <a:p>
            <a:pPr marL="171450" indent="-171450" eaLnBrk="1" hangingPunct="1">
              <a:buFont typeface="Arial" panose="020B0604020202020204" pitchFamily="34" charset="0"/>
              <a:buChar char="•"/>
            </a:pPr>
            <a:r>
              <a:rPr lang="en-US" altLang="en-US" baseline="0" dirty="0">
                <a:latin typeface="Arial" panose="020B0604020202020204" pitchFamily="34" charset="0"/>
              </a:rPr>
              <a:t>Election Category</a:t>
            </a:r>
          </a:p>
          <a:p>
            <a:pPr marL="171450" indent="-171450" eaLnBrk="1" hangingPunct="1">
              <a:buFont typeface="Arial" panose="020B0604020202020204" pitchFamily="34" charset="0"/>
              <a:buChar char="•"/>
            </a:pPr>
            <a:r>
              <a:rPr lang="en-US" altLang="en-US" baseline="0" dirty="0">
                <a:latin typeface="Arial" panose="020B0604020202020204" pitchFamily="34" charset="0"/>
              </a:rPr>
              <a:t>Base Amount</a:t>
            </a:r>
            <a:endParaRPr lang="en-US" altLang="en-US" dirty="0">
              <a:latin typeface="Arial" panose="020B0604020202020204" pitchFamily="34" charset="0"/>
            </a:endParaRPr>
          </a:p>
        </p:txBody>
      </p:sp>
      <p:sp>
        <p:nvSpPr>
          <p:cNvPr id="3481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29859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A44494-2020-465E-AC5E-51D938C041F6}" type="slidenum">
              <a:rPr lang="en-US" altLang="en-US" smtClean="0">
                <a:latin typeface="Times New Roman" panose="02020603050405020304" pitchFamily="18" charset="0"/>
              </a:rPr>
              <a:pPr/>
              <a:t>11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98876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182183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320425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US" altLang="en-US" dirty="0">
                <a:latin typeface="Arial" panose="020B0604020202020204" pitchFamily="34" charset="0"/>
              </a:rPr>
              <a:t>Life changing</a:t>
            </a:r>
            <a:r>
              <a:rPr lang="en-US" altLang="en-US" baseline="0" dirty="0">
                <a:latin typeface="Arial" panose="020B0604020202020204" pitchFamily="34" charset="0"/>
              </a:rPr>
              <a:t> events that can affect your RCSBP election – Death of beneficiaries, marriage, divorce, remarriage, birth or acquiring child.  </a:t>
            </a:r>
          </a:p>
          <a:p>
            <a:pPr marL="171450" indent="-171450">
              <a:buFont typeface="Arial" panose="020B0604020202020204" pitchFamily="34" charset="0"/>
              <a:buChar char="•"/>
            </a:pPr>
            <a:r>
              <a:rPr lang="en-US" altLang="en-US" baseline="0" dirty="0">
                <a:latin typeface="Arial" panose="020B0604020202020204" pitchFamily="34" charset="0"/>
              </a:rPr>
              <a:t>Contact your servicing RSO to assist with what forms and documents are needed to inform HRC GAR of these changes.</a:t>
            </a:r>
          </a:p>
          <a:p>
            <a:pPr marL="171450" indent="-171450">
              <a:buFont typeface="Arial" panose="020B0604020202020204" pitchFamily="34" charset="0"/>
              <a:buChar char="•"/>
            </a:pPr>
            <a:r>
              <a:rPr lang="en-US" altLang="en-US" baseline="0" dirty="0">
                <a:latin typeface="Arial" panose="020B0604020202020204" pitchFamily="34" charset="0"/>
              </a:rPr>
              <a:t>DD Form 2656-6</a:t>
            </a:r>
          </a:p>
          <a:p>
            <a:pPr marL="171450" indent="-171450">
              <a:buFont typeface="Arial" panose="020B0604020202020204" pitchFamily="34" charset="0"/>
              <a:buChar char="•"/>
            </a:pPr>
            <a:r>
              <a:rPr lang="en-US" altLang="en-US" baseline="0" dirty="0">
                <a:latin typeface="Arial" panose="020B0604020202020204" pitchFamily="34" charset="0"/>
              </a:rPr>
              <a:t>Supporting documents: Death certificate, marriage license, divorce decree, birth certificate, adoption paperwork</a:t>
            </a:r>
            <a:endParaRPr lang="en-US" altLang="en-US" dirty="0">
              <a:latin typeface="Arial" panose="020B0604020202020204" pitchFamily="34" charset="0"/>
            </a:endParaRPr>
          </a:p>
          <a:p>
            <a:pPr marL="171450" indent="-171450">
              <a:buFont typeface="Arial" panose="020B0604020202020204" pitchFamily="34" charset="0"/>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272605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US" altLang="en-US" dirty="0">
                <a:latin typeface="Arial" panose="020B0604020202020204" pitchFamily="34" charset="0"/>
              </a:rPr>
              <a:t>Life changing</a:t>
            </a:r>
            <a:r>
              <a:rPr lang="en-US" altLang="en-US" baseline="0" dirty="0">
                <a:latin typeface="Arial" panose="020B0604020202020204" pitchFamily="34" charset="0"/>
              </a:rPr>
              <a:t> events that can affect your RCSBP election – Death of beneficiaries, marriage, divorce, remarriage, birth or acquiring child.  </a:t>
            </a:r>
          </a:p>
          <a:p>
            <a:pPr marL="171450" indent="-171450">
              <a:buFont typeface="Arial" panose="020B0604020202020204" pitchFamily="34" charset="0"/>
              <a:buChar char="•"/>
            </a:pPr>
            <a:r>
              <a:rPr lang="en-US" altLang="en-US" baseline="0" dirty="0">
                <a:latin typeface="Arial" panose="020B0604020202020204" pitchFamily="34" charset="0"/>
              </a:rPr>
              <a:t>Contact your servicing RSO to assist with what forms and documents are needed to inform HRC GAR of these changes.</a:t>
            </a:r>
          </a:p>
          <a:p>
            <a:pPr marL="171450" indent="-171450">
              <a:buFont typeface="Arial" panose="020B0604020202020204" pitchFamily="34" charset="0"/>
              <a:buChar char="•"/>
            </a:pPr>
            <a:r>
              <a:rPr lang="en-US" altLang="en-US" baseline="0" dirty="0">
                <a:latin typeface="Arial" panose="020B0604020202020204" pitchFamily="34" charset="0"/>
              </a:rPr>
              <a:t>DD Form 2656-6</a:t>
            </a:r>
          </a:p>
          <a:p>
            <a:pPr marL="171450" indent="-171450">
              <a:buFont typeface="Arial" panose="020B0604020202020204" pitchFamily="34" charset="0"/>
              <a:buChar char="•"/>
            </a:pPr>
            <a:r>
              <a:rPr lang="en-US" altLang="en-US" baseline="0" dirty="0">
                <a:latin typeface="Arial" panose="020B0604020202020204" pitchFamily="34" charset="0"/>
              </a:rPr>
              <a:t>Supporting documents: Death certificate, marriage license, divorce decree, birth certificate, adoption paperwork</a:t>
            </a:r>
            <a:endParaRPr lang="en-US" altLang="en-US" dirty="0">
              <a:latin typeface="Arial" panose="020B0604020202020204" pitchFamily="34" charset="0"/>
            </a:endParaRPr>
          </a:p>
          <a:p>
            <a:endParaRPr lang="en-US" altLang="en-US" dirty="0">
              <a:latin typeface="Arial" panose="020B0604020202020204" pitchFamily="34" charset="0"/>
            </a:endParaRPr>
          </a:p>
        </p:txBody>
      </p:sp>
    </p:spTree>
    <p:extLst>
      <p:ext uri="{BB962C8B-B14F-4D97-AF65-F5344CB8AC3E}">
        <p14:creationId xmlns:p14="http://schemas.microsoft.com/office/powerpoint/2010/main" val="4253611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9F05DB-28ED-4552-A427-0BA432B27CDE}" type="slidenum">
              <a:rPr lang="en-US" smtClean="0"/>
              <a:pPr/>
              <a:t>16</a:t>
            </a:fld>
            <a:endParaRPr lang="en-US" dirty="0"/>
          </a:p>
        </p:txBody>
      </p:sp>
    </p:spTree>
    <p:extLst>
      <p:ext uri="{BB962C8B-B14F-4D97-AF65-F5344CB8AC3E}">
        <p14:creationId xmlns:p14="http://schemas.microsoft.com/office/powerpoint/2010/main" val="580742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950948" y="4480349"/>
            <a:ext cx="5233459" cy="42463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buFontTx/>
              <a:buNone/>
            </a:pPr>
            <a:r>
              <a:rPr lang="en-US" altLang="en-US" dirty="0">
                <a:latin typeface="Arial" panose="020B0604020202020204" pitchFamily="34" charset="0"/>
              </a:rPr>
              <a:t>Option</a:t>
            </a:r>
            <a:r>
              <a:rPr lang="en-US" altLang="en-US" baseline="0" dirty="0">
                <a:latin typeface="Arial" panose="020B0604020202020204" pitchFamily="34" charset="0"/>
              </a:rPr>
              <a:t> A</a:t>
            </a:r>
          </a:p>
          <a:p>
            <a:pPr marL="171450" indent="-171450" eaLnBrk="1" hangingPunct="1">
              <a:buFontTx/>
              <a:buChar char="-"/>
            </a:pPr>
            <a:r>
              <a:rPr lang="en-US" altLang="en-US" baseline="0" dirty="0">
                <a:latin typeface="Arial" panose="020B0604020202020204" pitchFamily="34" charset="0"/>
              </a:rPr>
              <a:t>If at NOE there was no spouse and chose Option A for the child, spouse may be elected within one year of marriage or will default to Option A.</a:t>
            </a:r>
          </a:p>
          <a:p>
            <a:pPr eaLnBrk="1" hangingPunct="1">
              <a:buFontTx/>
              <a:buNone/>
            </a:pPr>
            <a:r>
              <a:rPr lang="en-US" altLang="en-US" baseline="0" dirty="0">
                <a:latin typeface="Arial" panose="020B0604020202020204" pitchFamily="34" charset="0"/>
              </a:rPr>
              <a:t>Option B or C</a:t>
            </a:r>
          </a:p>
          <a:p>
            <a:pPr marL="171450" indent="-171450" eaLnBrk="1" hangingPunct="1">
              <a:buFontTx/>
              <a:buChar char="-"/>
            </a:pPr>
            <a:r>
              <a:rPr lang="en-US" altLang="en-US" baseline="0" dirty="0">
                <a:latin typeface="Arial" panose="020B0604020202020204" pitchFamily="34" charset="0"/>
              </a:rPr>
              <a:t>If spouse only and do not elect child coverage for an eligible child, child category will be closed for RCSBP and SBP.</a:t>
            </a:r>
          </a:p>
          <a:p>
            <a:pPr marL="171450" indent="-171450" eaLnBrk="1" hangingPunct="1">
              <a:buFontTx/>
              <a:buChar char="-"/>
            </a:pPr>
            <a:r>
              <a:rPr lang="en-US" altLang="en-US" baseline="0" dirty="0">
                <a:latin typeface="Arial" panose="020B0604020202020204" pitchFamily="34" charset="0"/>
              </a:rPr>
              <a:t>If child only and do not elect spouse coverage for an eligible spouse, spouse category will be closed for RCSBP and SBP.</a:t>
            </a:r>
          </a:p>
          <a:p>
            <a:pPr marL="171450" indent="-171450" eaLnBrk="1" hangingPunct="1">
              <a:buFontTx/>
              <a:buChar char="-"/>
            </a:pPr>
            <a:endParaRPr lang="en-US" altLang="en-US" baseline="0" dirty="0">
              <a:latin typeface="Arial" panose="020B0604020202020204" pitchFamily="34" charset="0"/>
            </a:endParaRPr>
          </a:p>
          <a:p>
            <a:pPr marL="0" indent="0" eaLnBrk="1" hangingPunct="1">
              <a:buFontTx/>
              <a:buNone/>
            </a:pPr>
            <a:r>
              <a:rPr lang="en-US" altLang="en-US" baseline="0" dirty="0">
                <a:latin typeface="Arial" panose="020B0604020202020204" pitchFamily="34" charset="0"/>
              </a:rPr>
              <a:t>***You are choosing coverage based on the election category, not the individual. </a:t>
            </a:r>
          </a:p>
          <a:p>
            <a:pPr marL="0" indent="0" eaLnBrk="1" hangingPunct="1">
              <a:buFontTx/>
              <a:buNone/>
            </a:pPr>
            <a:endParaRPr lang="en-US" altLang="en-US" baseline="0" dirty="0">
              <a:latin typeface="Arial" panose="020B0604020202020204" pitchFamily="34" charset="0"/>
            </a:endParaRPr>
          </a:p>
          <a:p>
            <a:pPr marL="0" indent="0" eaLnBrk="1" hangingPunct="1">
              <a:buFontTx/>
              <a:buNone/>
            </a:pPr>
            <a:r>
              <a:rPr lang="en-US" altLang="en-US" dirty="0">
                <a:latin typeface="Arial" panose="020B0604020202020204" pitchFamily="34" charset="0"/>
              </a:rPr>
              <a:t>Six RCSBP/SBP election categories exist.   </a:t>
            </a:r>
          </a:p>
          <a:p>
            <a:pPr eaLnBrk="1" hangingPunct="1"/>
            <a:r>
              <a:rPr lang="en-US" altLang="en-US" dirty="0">
                <a:latin typeface="Arial" panose="020B0604020202020204" pitchFamily="34" charset="0"/>
              </a:rPr>
              <a:t>   </a:t>
            </a:r>
          </a:p>
        </p:txBody>
      </p:sp>
      <p:sp>
        <p:nvSpPr>
          <p:cNvPr id="4608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3706768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912813" y="4413250"/>
            <a:ext cx="5027612" cy="41814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Arial" panose="020B0604020202020204" pitchFamily="34" charset="0"/>
              </a:rPr>
              <a:t>  The RCSBP annuity based on amount of retired pay covered.  </a:t>
            </a:r>
          </a:p>
          <a:p>
            <a:pPr eaLnBrk="1" hangingPunct="1">
              <a:buFontTx/>
              <a:buChar char="•"/>
            </a:pPr>
            <a:r>
              <a:rPr lang="en-US" altLang="en-US" dirty="0">
                <a:latin typeface="Arial" panose="020B0604020202020204" pitchFamily="34" charset="0"/>
              </a:rPr>
              <a:t>  The annuity is 55% of the base amount minus the RCSBP premiums.  </a:t>
            </a:r>
          </a:p>
          <a:p>
            <a:pPr eaLnBrk="1" hangingPunct="1">
              <a:buFontTx/>
              <a:buChar char="•"/>
            </a:pPr>
            <a:r>
              <a:rPr lang="en-US" altLang="en-US" dirty="0">
                <a:latin typeface="Arial" panose="020B0604020202020204" pitchFamily="34" charset="0"/>
              </a:rPr>
              <a:t>  The annuity is infinite -- meaning, it’s </a:t>
            </a:r>
            <a:r>
              <a:rPr lang="en-US" altLang="en-US" b="1" dirty="0">
                <a:latin typeface="Arial" panose="020B0604020202020204" pitchFamily="34" charset="0"/>
              </a:rPr>
              <a:t>paid for the surviving spouse’s lifetime! </a:t>
            </a:r>
            <a:r>
              <a:rPr lang="en-US" altLang="en-US" dirty="0">
                <a:latin typeface="Arial" panose="020B0604020202020204" pitchFamily="34" charset="0"/>
              </a:rPr>
              <a:t> It cannot be outlived!</a:t>
            </a:r>
          </a:p>
          <a:p>
            <a:pPr eaLnBrk="1" hangingPunct="1">
              <a:buFontTx/>
              <a:buChar char="•"/>
            </a:pPr>
            <a:r>
              <a:rPr lang="en-US" altLang="en-US" dirty="0">
                <a:latin typeface="Arial" panose="020B0604020202020204" pitchFamily="34" charset="0"/>
              </a:rPr>
              <a:t>  Also important is the fact that the annuity is inflation-protected by cost-of-living-adjustments, just like retired pay.  </a:t>
            </a:r>
          </a:p>
          <a:p>
            <a:pPr eaLnBrk="1" hangingPunct="1">
              <a:buFontTx/>
              <a:buChar char="•"/>
            </a:pPr>
            <a:r>
              <a:rPr lang="en-US" altLang="en-US" dirty="0">
                <a:latin typeface="Arial" panose="020B0604020202020204" pitchFamily="34" charset="0"/>
              </a:rPr>
              <a:t>  A spouse annuitant loses the RCSBP annuity by remarrying before age 55; but even in that case, RCSBP can be resumed if that remarriage ends but they must re-apply for the annuity.  </a:t>
            </a:r>
          </a:p>
          <a:p>
            <a:pPr eaLnBrk="1" hangingPunct="1">
              <a:buFontTx/>
              <a:buChar char="•"/>
            </a:pPr>
            <a:r>
              <a:rPr lang="en-US" altLang="en-US" dirty="0">
                <a:latin typeface="Arial" panose="020B0604020202020204" pitchFamily="34" charset="0"/>
              </a:rPr>
              <a:t> Former spouses are eligible for coverage under a separate category -- under the same cost and benefit rules as spouses.</a:t>
            </a:r>
          </a:p>
          <a:p>
            <a:pPr eaLnBrk="1" hangingPunct="1">
              <a:buFontTx/>
              <a:buChar char="•"/>
            </a:pPr>
            <a:r>
              <a:rPr lang="en-US" altLang="en-US" dirty="0">
                <a:latin typeface="Arial" panose="020B0604020202020204" pitchFamily="34" charset="0"/>
              </a:rPr>
              <a:t> You only pay premiums while you have an eligible spouse beneficiary</a:t>
            </a:r>
          </a:p>
          <a:p>
            <a:pPr eaLnBrk="1" hangingPunct="1">
              <a:buFontTx/>
              <a:buNone/>
            </a:pPr>
            <a:endParaRPr lang="en-US" altLang="en-US" dirty="0">
              <a:latin typeface="Arial" panose="020B0604020202020204" pitchFamily="34" charset="0"/>
            </a:endParaRPr>
          </a:p>
        </p:txBody>
      </p:sp>
      <p:sp>
        <p:nvSpPr>
          <p:cNvPr id="4915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281164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xfrm>
            <a:off x="912813" y="4413250"/>
            <a:ext cx="5027612" cy="41814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Arial" panose="020B0604020202020204" pitchFamily="34" charset="0"/>
              </a:rPr>
              <a:t>   Spouses are primary and children are secondary beneficiaries under this option.  That means that an annuity is </a:t>
            </a:r>
            <a:r>
              <a:rPr lang="en-US" altLang="en-US" u="sng" dirty="0">
                <a:latin typeface="Arial" panose="020B0604020202020204" pitchFamily="34" charset="0"/>
              </a:rPr>
              <a:t>not</a:t>
            </a:r>
            <a:r>
              <a:rPr lang="en-US" altLang="en-US" dirty="0">
                <a:latin typeface="Arial" panose="020B0604020202020204" pitchFamily="34" charset="0"/>
              </a:rPr>
              <a:t> paid to the children unless the spouse first loses eligibility through remarriage before age 55 or death.  Even then, the children must be under 18 or 22 to be eligible. </a:t>
            </a:r>
          </a:p>
          <a:p>
            <a:pPr eaLnBrk="1" hangingPunct="1">
              <a:buFontTx/>
              <a:buChar char="•"/>
            </a:pPr>
            <a:r>
              <a:rPr lang="en-US" altLang="en-US" dirty="0">
                <a:latin typeface="Arial" panose="020B0604020202020204" pitchFamily="34" charset="0"/>
              </a:rPr>
              <a:t>   The child cost when Spouse and Child coverage is elected is very inexpensive.  </a:t>
            </a:r>
          </a:p>
        </p:txBody>
      </p:sp>
      <p:sp>
        <p:nvSpPr>
          <p:cNvPr id="5120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368986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Arial" panose="020B0604020202020204" pitchFamily="34" charset="0"/>
              </a:rPr>
              <a:t>  Our goal in this briefing is to provide information to you on the Reserve Component Survivor Benefit Plan, or RCSBP.  Along the way, we expect to replace some common misconceptions about the Plan with facts. </a:t>
            </a:r>
          </a:p>
          <a:p>
            <a:pPr eaLnBrk="1" hangingPunct="1">
              <a:buFontTx/>
              <a:buChar char="•"/>
            </a:pPr>
            <a:r>
              <a:rPr lang="en-US" altLang="en-US" dirty="0">
                <a:latin typeface="Arial" panose="020B0604020202020204" pitchFamily="34" charset="0"/>
              </a:rPr>
              <a:t>  We ask only that you unlock your assumptions and listen openly to this presentation.</a:t>
            </a:r>
          </a:p>
          <a:p>
            <a:pPr eaLnBrk="1" hangingPunct="1">
              <a:buFontTx/>
              <a:buChar char="•"/>
            </a:pPr>
            <a:r>
              <a:rPr lang="en-US" altLang="en-US" dirty="0">
                <a:latin typeface="Arial" panose="020B0604020202020204" pitchFamily="34" charset="0"/>
              </a:rPr>
              <a:t>  Your decision regarding whether to participate in RCSBP/SBP affects </a:t>
            </a:r>
            <a:r>
              <a:rPr lang="en-US" altLang="en-US" u="sng" dirty="0">
                <a:latin typeface="Arial" panose="020B0604020202020204" pitchFamily="34" charset="0"/>
              </a:rPr>
              <a:t>your</a:t>
            </a:r>
            <a:r>
              <a:rPr lang="en-US" altLang="en-US" dirty="0">
                <a:latin typeface="Arial" panose="020B0604020202020204" pitchFamily="34" charset="0"/>
              </a:rPr>
              <a:t> family’s future, and so, rather than making the decision based on someone </a:t>
            </a:r>
            <a:r>
              <a:rPr lang="en-US" altLang="en-US" u="sng" dirty="0">
                <a:latin typeface="Arial" panose="020B0604020202020204" pitchFamily="34" charset="0"/>
              </a:rPr>
              <a:t>else’s</a:t>
            </a:r>
            <a:r>
              <a:rPr lang="en-US" altLang="en-US" dirty="0">
                <a:latin typeface="Arial" panose="020B0604020202020204" pitchFamily="34" charset="0"/>
              </a:rPr>
              <a:t> opinion, we encourage you to consider </a:t>
            </a:r>
            <a:r>
              <a:rPr lang="en-US" altLang="en-US" u="sng" dirty="0">
                <a:latin typeface="Arial" panose="020B0604020202020204" pitchFamily="34" charset="0"/>
              </a:rPr>
              <a:t>your</a:t>
            </a:r>
            <a:r>
              <a:rPr lang="en-US" altLang="en-US" dirty="0">
                <a:latin typeface="Arial" panose="020B0604020202020204" pitchFamily="34" charset="0"/>
              </a:rPr>
              <a:t> situation.</a:t>
            </a:r>
          </a:p>
          <a:p>
            <a:pPr eaLnBrk="1" hangingPunct="1">
              <a:buFontTx/>
              <a:buChar char="•"/>
            </a:pPr>
            <a:r>
              <a:rPr lang="en-US" altLang="en-US" dirty="0">
                <a:latin typeface="Arial" panose="020B0604020202020204" pitchFamily="34" charset="0"/>
              </a:rPr>
              <a:t>  Use what you learn in this briefing to make an informed decision that suits </a:t>
            </a:r>
            <a:r>
              <a:rPr lang="en-US" altLang="en-US" u="sng" dirty="0">
                <a:latin typeface="Arial" panose="020B0604020202020204" pitchFamily="34" charset="0"/>
              </a:rPr>
              <a:t>your</a:t>
            </a:r>
            <a:r>
              <a:rPr lang="en-US" altLang="en-US" dirty="0">
                <a:latin typeface="Arial" panose="020B0604020202020204" pitchFamily="34" charset="0"/>
              </a:rPr>
              <a:t> family’s need.  It’s a decision you will have to live with!</a:t>
            </a:r>
          </a:p>
        </p:txBody>
      </p:sp>
      <p:sp>
        <p:nvSpPr>
          <p:cNvPr id="2560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6971242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a:xfrm>
            <a:off x="912813" y="4413250"/>
            <a:ext cx="5027612" cy="41814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Arial" panose="020B0604020202020204" pitchFamily="34" charset="0"/>
              </a:rPr>
              <a:t>  This slide shows the basic rules for “child only” participation.</a:t>
            </a:r>
          </a:p>
          <a:p>
            <a:pPr eaLnBrk="1" hangingPunct="1">
              <a:buFontTx/>
              <a:buChar char="•"/>
            </a:pPr>
            <a:r>
              <a:rPr lang="en-US" altLang="en-US" dirty="0">
                <a:latin typeface="Arial" panose="020B0604020202020204" pitchFamily="34" charset="0"/>
              </a:rPr>
              <a:t>  Child coverage should be considered when determining your family’s needs.  </a:t>
            </a:r>
          </a:p>
          <a:p>
            <a:pPr eaLnBrk="1" hangingPunct="1">
              <a:buFontTx/>
              <a:buChar char="•"/>
            </a:pPr>
            <a:r>
              <a:rPr lang="en-US" altLang="en-US" dirty="0">
                <a:latin typeface="Arial" panose="020B0604020202020204" pitchFamily="34" charset="0"/>
              </a:rPr>
              <a:t>  And, since child costs are so low, we can think of  NO reason NOT to cover eligible children - either alone or as part of a  spouse &amp; child election.  </a:t>
            </a:r>
          </a:p>
          <a:p>
            <a:pPr eaLnBrk="1" hangingPunct="1">
              <a:buFontTx/>
              <a:buChar char="•"/>
            </a:pPr>
            <a:r>
              <a:rPr lang="en-US" altLang="en-US" dirty="0">
                <a:latin typeface="Arial" panose="020B0604020202020204" pitchFamily="34" charset="0"/>
              </a:rPr>
              <a:t> Once again, when there are no eligible children SBP cost stops but RCSBP continues</a:t>
            </a:r>
          </a:p>
          <a:p>
            <a:pPr eaLnBrk="1" hangingPunct="1">
              <a:buClr>
                <a:schemeClr val="accent2"/>
              </a:buClr>
              <a:buFont typeface="Wingdings" panose="05000000000000000000" pitchFamily="2" charset="2"/>
              <a:buChar char="§"/>
            </a:pPr>
            <a:r>
              <a:rPr lang="en-US" altLang="en-US" sz="1000" b="1" dirty="0">
                <a:solidFill>
                  <a:schemeClr val="accent2"/>
                </a:solidFill>
                <a:latin typeface="Arial" panose="020B0604020202020204" pitchFamily="34" charset="0"/>
              </a:rPr>
              <a:t>  Note:  It is recommended that you research the impact SBP for a fully disabled child may have on other benefits the child is or will receive.</a:t>
            </a:r>
            <a:r>
              <a:rPr lang="en-US" altLang="en-US" sz="1000" dirty="0">
                <a:latin typeface="Arial" panose="020B0604020202020204" pitchFamily="34" charset="0"/>
              </a:rPr>
              <a:t> </a:t>
            </a:r>
          </a:p>
          <a:p>
            <a:pPr eaLnBrk="1" hangingPunct="1">
              <a:buClr>
                <a:schemeClr val="accent2"/>
              </a:buClr>
              <a:buFont typeface="Wingdings" panose="05000000000000000000" pitchFamily="2" charset="2"/>
              <a:buNone/>
            </a:pPr>
            <a:r>
              <a:rPr lang="en-US" altLang="en-US" sz="1000" b="1" dirty="0">
                <a:solidFill>
                  <a:schemeClr val="accent2"/>
                </a:solidFill>
                <a:latin typeface="Arial" panose="020B0604020202020204" pitchFamily="34" charset="0"/>
              </a:rPr>
              <a:t>  </a:t>
            </a:r>
          </a:p>
          <a:p>
            <a:pPr eaLnBrk="1" hangingPunct="1">
              <a:buFontTx/>
              <a:buChar char="•"/>
            </a:pPr>
            <a:endParaRPr lang="en-US" altLang="en-US" dirty="0">
              <a:latin typeface="Arial" panose="020B0604020202020204" pitchFamily="34" charset="0"/>
            </a:endParaRPr>
          </a:p>
        </p:txBody>
      </p:sp>
      <p:sp>
        <p:nvSpPr>
          <p:cNvPr id="5325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3031214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950948" y="4480349"/>
            <a:ext cx="5233459" cy="42463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b="0" dirty="0">
                <a:solidFill>
                  <a:srgbClr val="002060"/>
                </a:solidFill>
                <a:latin typeface="Arial" panose="020B0604020202020204" pitchFamily="34" charset="0"/>
              </a:rPr>
              <a:t> A child can receive more than one child RCSBP/SBP annuity.  This question is asked when both parents are military and retiring.</a:t>
            </a:r>
            <a:endParaRPr lang="en-US" altLang="en-US" b="0" dirty="0">
              <a:latin typeface="Arial" panose="020B0604020202020204" pitchFamily="34" charset="0"/>
            </a:endParaRPr>
          </a:p>
        </p:txBody>
      </p:sp>
      <p:sp>
        <p:nvSpPr>
          <p:cNvPr id="5222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8222491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950948" y="4480349"/>
            <a:ext cx="5233459" cy="42463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a:latin typeface="Arial" panose="020B0604020202020204" pitchFamily="34" charset="0"/>
            </a:endParaRPr>
          </a:p>
        </p:txBody>
      </p:sp>
      <p:sp>
        <p:nvSpPr>
          <p:cNvPr id="5222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3185688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950948" y="4480349"/>
            <a:ext cx="5233459" cy="42463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en-US" b="1" dirty="0">
                <a:solidFill>
                  <a:srgbClr val="002060"/>
                </a:solidFill>
                <a:latin typeface="Arial" panose="020B0604020202020204" pitchFamily="34" charset="0"/>
              </a:rPr>
              <a:t>Note:  It is recommended that you research the impact SBP for a fully disabled child may have on other benefits the child is or will receive.</a:t>
            </a:r>
          </a:p>
          <a:p>
            <a:pPr eaLnBrk="1" hangingPunct="1">
              <a:buClr>
                <a:schemeClr val="accent2"/>
              </a:buClr>
              <a:buFont typeface="Wingdings" panose="05000000000000000000" pitchFamily="2" charset="2"/>
              <a:buNone/>
            </a:pPr>
            <a:r>
              <a:rPr lang="en-US" altLang="en-US" b="1" dirty="0">
                <a:solidFill>
                  <a:srgbClr val="002060"/>
                </a:solidFill>
                <a:latin typeface="Arial" panose="020B0604020202020204" pitchFamily="34" charset="0"/>
              </a:rPr>
              <a:t>Election to pay SBP annuity to a special needs trust for an incapacitated child allowed.  RSO can provide details.</a:t>
            </a:r>
          </a:p>
          <a:p>
            <a:pPr eaLnBrk="1" hangingPunct="1">
              <a:buClr>
                <a:schemeClr val="accent2"/>
              </a:buClr>
            </a:pPr>
            <a:r>
              <a:rPr lang="en-US" altLang="en-US" b="1" dirty="0">
                <a:solidFill>
                  <a:srgbClr val="002060"/>
                </a:solidFill>
                <a:latin typeface="Arial" panose="020B0604020202020204" pitchFamily="34" charset="0"/>
              </a:rPr>
              <a:t>  </a:t>
            </a:r>
            <a:endParaRPr lang="en-US" altLang="en-US" dirty="0">
              <a:latin typeface="Arial" panose="020B0604020202020204" pitchFamily="34" charset="0"/>
            </a:endParaRPr>
          </a:p>
        </p:txBody>
      </p:sp>
      <p:sp>
        <p:nvSpPr>
          <p:cNvPr id="5222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6151476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xfrm>
            <a:off x="950948" y="4480349"/>
            <a:ext cx="5233459" cy="42463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Arial" panose="020B0604020202020204" pitchFamily="34" charset="0"/>
              </a:rPr>
              <a:t>  Remember:  If you elect Option B or Option C, the action you take for a category available to you on date of retirement </a:t>
            </a:r>
            <a:r>
              <a:rPr lang="en-US" altLang="en-US" b="1" dirty="0">
                <a:latin typeface="Arial" panose="020B0604020202020204" pitchFamily="34" charset="0"/>
              </a:rPr>
              <a:t>sets in stone</a:t>
            </a:r>
            <a:r>
              <a:rPr lang="en-US" altLang="en-US" dirty="0">
                <a:latin typeface="Arial" panose="020B0604020202020204" pitchFamily="34" charset="0"/>
              </a:rPr>
              <a:t> your treatment of that category for RCSBP and SBP FOREVER.</a:t>
            </a:r>
          </a:p>
          <a:p>
            <a:pPr eaLnBrk="1" hangingPunct="1">
              <a:buFontTx/>
              <a:buChar char="•"/>
            </a:pPr>
            <a:r>
              <a:rPr lang="en-US" altLang="en-US" dirty="0">
                <a:latin typeface="Arial" panose="020B0604020202020204" pitchFamily="34" charset="0"/>
              </a:rPr>
              <a:t>  That means that if you </a:t>
            </a:r>
            <a:r>
              <a:rPr lang="en-US" altLang="en-US" u="sng" dirty="0">
                <a:latin typeface="Arial" panose="020B0604020202020204" pitchFamily="34" charset="0"/>
              </a:rPr>
              <a:t>have</a:t>
            </a:r>
            <a:r>
              <a:rPr lang="en-US" altLang="en-US" dirty="0">
                <a:latin typeface="Arial" panose="020B0604020202020204" pitchFamily="34" charset="0"/>
              </a:rPr>
              <a:t> an eligible child at election, elect Option B or Option C but decline child coverage, you’ve closed the door on RCSBP/SBP child coverage forever.</a:t>
            </a:r>
          </a:p>
          <a:p>
            <a:pPr eaLnBrk="1" hangingPunct="1">
              <a:buFontTx/>
              <a:buChar char="•"/>
            </a:pPr>
            <a:r>
              <a:rPr lang="en-US" altLang="en-US" dirty="0">
                <a:latin typeface="Arial" panose="020B0604020202020204" pitchFamily="34" charset="0"/>
              </a:rPr>
              <a:t>  While you may feel certain today that there are no additional children in your future, please  think twice before barring the door, since dependent children come in many wrappings:</a:t>
            </a:r>
          </a:p>
          <a:p>
            <a:pPr eaLnBrk="1" hangingPunct="1"/>
            <a:r>
              <a:rPr lang="en-US" altLang="en-US" dirty="0">
                <a:latin typeface="Arial" panose="020B0604020202020204" pitchFamily="34" charset="0"/>
              </a:rPr>
              <a:t>   -- step-children obtained through remarriage</a:t>
            </a:r>
          </a:p>
          <a:p>
            <a:pPr eaLnBrk="1" hangingPunct="1"/>
            <a:r>
              <a:rPr lang="en-US" altLang="en-US" dirty="0">
                <a:latin typeface="Arial" panose="020B0604020202020204" pitchFamily="34" charset="0"/>
              </a:rPr>
              <a:t>   -- grandchildren who qualify as your dependents</a:t>
            </a:r>
          </a:p>
          <a:p>
            <a:pPr eaLnBrk="1" hangingPunct="1"/>
            <a:r>
              <a:rPr lang="en-US" altLang="en-US" dirty="0">
                <a:latin typeface="Arial" panose="020B0604020202020204" pitchFamily="34" charset="0"/>
              </a:rPr>
              <a:t>   -- foster children, or</a:t>
            </a:r>
          </a:p>
          <a:p>
            <a:pPr eaLnBrk="1" hangingPunct="1"/>
            <a:r>
              <a:rPr lang="en-US" altLang="en-US" dirty="0">
                <a:latin typeface="Arial" panose="020B0604020202020204" pitchFamily="34" charset="0"/>
              </a:rPr>
              <a:t>   -- natural children</a:t>
            </a:r>
          </a:p>
          <a:p>
            <a:pPr marL="171450" indent="-171450" eaLnBrk="1" hangingPunct="1">
              <a:buFont typeface="Arial" panose="020B0604020202020204" pitchFamily="34" charset="0"/>
              <a:buChar char="•"/>
            </a:pPr>
            <a:r>
              <a:rPr lang="en-US" altLang="en-US" dirty="0">
                <a:latin typeface="Arial" panose="020B0604020202020204" pitchFamily="34" charset="0"/>
              </a:rPr>
              <a:t>If</a:t>
            </a:r>
            <a:r>
              <a:rPr lang="en-US" altLang="en-US" baseline="0" dirty="0">
                <a:latin typeface="Arial" panose="020B0604020202020204" pitchFamily="34" charset="0"/>
              </a:rPr>
              <a:t> Option A is elected and you still have eligible children at non-regular retirement, you can elect SBP child coverage at that time.</a:t>
            </a:r>
            <a:endParaRPr lang="en-US" altLang="en-US" dirty="0">
              <a:latin typeface="Arial" panose="020B0604020202020204" pitchFamily="34" charset="0"/>
            </a:endParaRPr>
          </a:p>
        </p:txBody>
      </p:sp>
      <p:sp>
        <p:nvSpPr>
          <p:cNvPr id="5427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8097905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xfrm>
            <a:off x="950948" y="4481963"/>
            <a:ext cx="5236704" cy="454813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buFontTx/>
              <a:buChar char="•"/>
            </a:pPr>
            <a:r>
              <a:rPr lang="en-US" altLang="en-US" sz="1000" dirty="0">
                <a:latin typeface="Arial" panose="020B0604020202020204" pitchFamily="34" charset="0"/>
              </a:rPr>
              <a:t>  Former spouse RCSBP issues remain among the most emotional and most misunderstood within both the active and retired military communities. </a:t>
            </a:r>
          </a:p>
          <a:p>
            <a:pPr eaLnBrk="1" hangingPunct="1">
              <a:buFontTx/>
              <a:buChar char="•"/>
            </a:pPr>
            <a:r>
              <a:rPr lang="en-US" altLang="en-US" sz="1000" dirty="0">
                <a:latin typeface="Arial" panose="020B0604020202020204" pitchFamily="34" charset="0"/>
              </a:rPr>
              <a:t>  The main point we want to stress is that passage of the Uniformed Services Former Spouses’ Protection Act in 1982 did not change the basic premise that retired pay entitlement rests with the retiree.</a:t>
            </a:r>
          </a:p>
          <a:p>
            <a:pPr eaLnBrk="1" hangingPunct="1">
              <a:buFontTx/>
              <a:buChar char="•"/>
            </a:pPr>
            <a:r>
              <a:rPr lang="en-US" altLang="en-US" sz="1000" dirty="0">
                <a:latin typeface="Arial" panose="020B0604020202020204" pitchFamily="34" charset="0"/>
              </a:rPr>
              <a:t>  What it DID do was give state courts legal authority to order members to elect “former spouse” RCSBP or SBP  coverage; a Reserve Member to convert existing spouse RCSBP coverage to former spouse; a retired member to convert existing spouse SBP coverage to former spouse.  Do not confuse this with the issue of a court dividing one’s retired pay - a separate matter.</a:t>
            </a:r>
          </a:p>
          <a:p>
            <a:pPr eaLnBrk="1" hangingPunct="1">
              <a:buFontTx/>
              <a:buChar char="•"/>
            </a:pPr>
            <a:r>
              <a:rPr lang="en-US" altLang="en-US" sz="1000" dirty="0">
                <a:latin typeface="Arial" panose="020B0604020202020204" pitchFamily="34" charset="0"/>
              </a:rPr>
              <a:t>  If divorce occurs prior to 20 year letter and the court orders the Soldier to elect former spouse coverage at retirement, the following applies --</a:t>
            </a:r>
          </a:p>
          <a:p>
            <a:pPr eaLnBrk="1" hangingPunct="1"/>
            <a:r>
              <a:rPr lang="en-US" altLang="en-US" sz="1000" dirty="0">
                <a:latin typeface="Arial" panose="020B0604020202020204" pitchFamily="34" charset="0"/>
              </a:rPr>
              <a:t>   (1)  The Soldier has no action to take until 20 year letter, at which time he/she should comply with the court order to avoid being in contempt of court - regardless of the Soldier’s marital status at 20 year letter. </a:t>
            </a:r>
          </a:p>
          <a:p>
            <a:pPr eaLnBrk="1" hangingPunct="1"/>
            <a:r>
              <a:rPr lang="en-US" altLang="en-US" sz="1000" dirty="0">
                <a:latin typeface="Arial" panose="020B0604020202020204" pitchFamily="34" charset="0"/>
              </a:rPr>
              <a:t>   (2)  The former spouse has one year </a:t>
            </a:r>
            <a:r>
              <a:rPr lang="en-US" altLang="en-US" sz="1000" u="sng" dirty="0">
                <a:latin typeface="Arial" panose="020B0604020202020204" pitchFamily="34" charset="0"/>
              </a:rPr>
              <a:t>from date of the first court order</a:t>
            </a:r>
            <a:r>
              <a:rPr lang="en-US" altLang="en-US" sz="1000" u="sng" baseline="0" dirty="0">
                <a:latin typeface="Arial" panose="020B0604020202020204" pitchFamily="34" charset="0"/>
              </a:rPr>
              <a:t> awarding former spouse RCSBP/SBP</a:t>
            </a:r>
            <a:r>
              <a:rPr lang="en-US" altLang="en-US" sz="1000" dirty="0">
                <a:latin typeface="Arial" panose="020B0604020202020204" pitchFamily="34" charset="0"/>
              </a:rPr>
              <a:t> to submit a DD Form 2656-10 to DFAS to request a “deemed” election.  A deemed election will override any failure on the part of the Soldier to follow the court’s order. </a:t>
            </a:r>
          </a:p>
          <a:p>
            <a:pPr eaLnBrk="1" hangingPunct="1">
              <a:buFontTx/>
              <a:buChar char="•"/>
            </a:pPr>
            <a:r>
              <a:rPr lang="en-US" altLang="en-US" sz="1000" dirty="0">
                <a:latin typeface="Arial" panose="020B0604020202020204" pitchFamily="34" charset="0"/>
              </a:rPr>
              <a:t>  </a:t>
            </a:r>
          </a:p>
        </p:txBody>
      </p:sp>
      <p:sp>
        <p:nvSpPr>
          <p:cNvPr id="583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7364066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xfrm>
            <a:off x="950948" y="4481963"/>
            <a:ext cx="5236704" cy="454813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buFontTx/>
              <a:buChar char="•"/>
            </a:pPr>
            <a:r>
              <a:rPr lang="en-US" altLang="en-US" sz="1000" dirty="0">
                <a:latin typeface="Arial" panose="020B0604020202020204" pitchFamily="34" charset="0"/>
              </a:rPr>
              <a:t> The court cannot order the member to participate in RCSBP if they had a spouse at their 20 year election (NOE) and did not cover that spouse.  If the member elected Option A, the court can order them to make an SBP election at non-regular retirement or active duty retirement.  </a:t>
            </a:r>
          </a:p>
          <a:p>
            <a:pPr eaLnBrk="1" hangingPunct="1">
              <a:buFontTx/>
              <a:buChar char="•"/>
            </a:pPr>
            <a:r>
              <a:rPr lang="en-US" altLang="en-US" sz="1000" dirty="0">
                <a:latin typeface="Arial" panose="020B0604020202020204" pitchFamily="34" charset="0"/>
              </a:rPr>
              <a:t>  If divorce occurs </a:t>
            </a:r>
            <a:r>
              <a:rPr lang="en-US" altLang="en-US" sz="1000" b="1" dirty="0">
                <a:latin typeface="Arial" panose="020B0604020202020204" pitchFamily="34" charset="0"/>
              </a:rPr>
              <a:t>after NOE,</a:t>
            </a:r>
            <a:r>
              <a:rPr lang="en-US" altLang="en-US" sz="1000" dirty="0">
                <a:latin typeface="Arial" panose="020B0604020202020204" pitchFamily="34" charset="0"/>
              </a:rPr>
              <a:t> the court can order a Retired</a:t>
            </a:r>
            <a:r>
              <a:rPr lang="en-US" altLang="en-US" sz="1000" baseline="0" dirty="0">
                <a:latin typeface="Arial" panose="020B0604020202020204" pitchFamily="34" charset="0"/>
              </a:rPr>
              <a:t> Member</a:t>
            </a:r>
            <a:r>
              <a:rPr lang="en-US" altLang="en-US" sz="1000" dirty="0">
                <a:latin typeface="Arial" panose="020B0604020202020204" pitchFamily="34" charset="0"/>
              </a:rPr>
              <a:t> to cover a former spouse only if the former spouse was the Soldiers RCSBP covered “spouse” beneficiary previously.  The court cannot order a member to enroll the former spouse in a plan in which he/she do not participate.  </a:t>
            </a:r>
          </a:p>
          <a:p>
            <a:pPr eaLnBrk="1" hangingPunct="1">
              <a:buFontTx/>
              <a:buChar char="•"/>
            </a:pPr>
            <a:r>
              <a:rPr lang="en-US" altLang="en-US" sz="1000" dirty="0">
                <a:latin typeface="Arial" panose="020B0604020202020204" pitchFamily="34" charset="0"/>
              </a:rPr>
              <a:t>  Remember, when former spouse coverage is ordered after the NOE, the Soldier can change the RCSBP to former spouse only within </a:t>
            </a:r>
            <a:r>
              <a:rPr lang="en-US" altLang="en-US" sz="1000" u="sng" dirty="0">
                <a:latin typeface="Arial" panose="020B0604020202020204" pitchFamily="34" charset="0"/>
              </a:rPr>
              <a:t>one year of the divorce</a:t>
            </a:r>
            <a:r>
              <a:rPr lang="en-US" altLang="en-US" sz="1000" dirty="0">
                <a:latin typeface="Arial" panose="020B0604020202020204" pitchFamily="34" charset="0"/>
              </a:rPr>
              <a:t> .  The spouse always has one year from the first court order to deem former spouse even if prior to the Soldier receiving the NOE.</a:t>
            </a:r>
          </a:p>
          <a:p>
            <a:pPr lvl="1" eaLnBrk="1" hangingPunct="1">
              <a:buFontTx/>
              <a:buChar char="•"/>
            </a:pPr>
            <a:r>
              <a:rPr lang="en-US" altLang="en-US" sz="1000" dirty="0">
                <a:latin typeface="Arial" panose="020B0604020202020204" pitchFamily="34" charset="0"/>
              </a:rPr>
              <a:t>  For an existing former spouse RCSBP election, if action is not initiated by the Soldier within one year divorce, or deemed by the former spouse within one year of the first court order awarding the former spouse RCSBP, the former spouse option is lost.</a:t>
            </a:r>
          </a:p>
          <a:p>
            <a:pPr eaLnBrk="1" hangingPunct="1">
              <a:buFontTx/>
              <a:buChar char="•"/>
            </a:pPr>
            <a:endParaRPr lang="en-US" altLang="en-US" sz="1000" dirty="0">
              <a:latin typeface="Arial" panose="020B0604020202020204" pitchFamily="34" charset="0"/>
            </a:endParaRPr>
          </a:p>
        </p:txBody>
      </p:sp>
      <p:sp>
        <p:nvSpPr>
          <p:cNvPr id="583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280044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xfrm>
            <a:off x="950948" y="4481963"/>
            <a:ext cx="5236704" cy="454813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buFontTx/>
              <a:buNone/>
            </a:pPr>
            <a:endParaRPr lang="en-US" altLang="en-US" sz="1000" dirty="0">
              <a:latin typeface="Arial" panose="020B0604020202020204" pitchFamily="34" charset="0"/>
            </a:endParaRPr>
          </a:p>
        </p:txBody>
      </p:sp>
      <p:sp>
        <p:nvSpPr>
          <p:cNvPr id="583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0740761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xfrm>
            <a:off x="950948" y="4480349"/>
            <a:ext cx="5233459" cy="42463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buFontTx/>
              <a:buChar char="•"/>
            </a:pPr>
            <a:r>
              <a:rPr lang="en-US" altLang="en-US" dirty="0">
                <a:latin typeface="Arial" panose="020B0604020202020204" pitchFamily="34" charset="0"/>
              </a:rPr>
              <a:t>   </a:t>
            </a:r>
            <a:r>
              <a:rPr lang="en-US" altLang="en-US" sz="1400" dirty="0">
                <a:latin typeface="Arial" panose="020B0604020202020204" pitchFamily="34" charset="0"/>
              </a:rPr>
              <a:t>RCSBP/SBP offers something to single Soldiers too.  They can cover  “a natural person with an insurable interest” if they are either unmarried with no children or have a sole dependent child. The child’s age or marital status is not considered.</a:t>
            </a:r>
          </a:p>
          <a:p>
            <a:pPr eaLnBrk="1" hangingPunct="1">
              <a:buFontTx/>
              <a:buChar char="•"/>
            </a:pPr>
            <a:r>
              <a:rPr lang="en-US" altLang="en-US" sz="1400" dirty="0">
                <a:latin typeface="Arial" panose="020B0604020202020204" pitchFamily="34" charset="0"/>
              </a:rPr>
              <a:t>  The insurable interest option allows a Soldier to protect a person who would be financially impacted by his/her death.  Its main use is by single Soldiers who are the sole support of a family member, perhaps a mother, father or sibling.</a:t>
            </a:r>
          </a:p>
          <a:p>
            <a:pPr eaLnBrk="1" hangingPunct="1">
              <a:buFontTx/>
              <a:buChar char="•"/>
            </a:pPr>
            <a:r>
              <a:rPr lang="en-US" altLang="en-US" sz="1400" dirty="0">
                <a:latin typeface="Arial" panose="020B0604020202020204" pitchFamily="34" charset="0"/>
              </a:rPr>
              <a:t>  It is expensive.  Proof of financial interest is required when the named beneficiary is unrelated or is more distantly related than first cousin.</a:t>
            </a:r>
          </a:p>
          <a:p>
            <a:pPr eaLnBrk="1" hangingPunct="1">
              <a:buFontTx/>
              <a:buChar char="•"/>
            </a:pPr>
            <a:r>
              <a:rPr lang="en-US" altLang="en-US" sz="1400" dirty="0">
                <a:latin typeface="Arial" panose="020B0604020202020204" pitchFamily="34" charset="0"/>
              </a:rPr>
              <a:t>  </a:t>
            </a:r>
            <a:endParaRPr lang="en-US" altLang="en-US" sz="1400" dirty="0">
              <a:latin typeface="Times New Roman" panose="02020603050405020304" pitchFamily="18" charset="0"/>
            </a:endParaRPr>
          </a:p>
        </p:txBody>
      </p:sp>
      <p:sp>
        <p:nvSpPr>
          <p:cNvPr id="5632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152801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10000"/>
          </a:bodyPr>
          <a:lstStyle/>
          <a:p>
            <a:pPr>
              <a:buClr>
                <a:schemeClr val="accent2"/>
              </a:buClr>
              <a:buFont typeface="Wingdings" pitchFamily="2" charset="2"/>
              <a:buNone/>
              <a:defRPr/>
            </a:pPr>
            <a:r>
              <a:rPr lang="en-US" sz="2400" dirty="0"/>
              <a:t>SBP is a “</a:t>
            </a:r>
            <a:r>
              <a:rPr lang="en-US" sz="2400" u="sng" dirty="0"/>
              <a:t>JOINT</a:t>
            </a:r>
            <a:r>
              <a:rPr lang="en-US" sz="2400" dirty="0"/>
              <a:t>” decision for married Soldiers who...</a:t>
            </a:r>
            <a:r>
              <a:rPr lang="en-US" sz="2400" dirty="0">
                <a:solidFill>
                  <a:schemeClr val="accent2"/>
                </a:solidFill>
              </a:rPr>
              <a:t>  </a:t>
            </a:r>
          </a:p>
          <a:p>
            <a:pPr lvl="1">
              <a:buFont typeface="Arial" pitchFamily="34" charset="0"/>
              <a:buChar char="•"/>
              <a:defRPr/>
            </a:pPr>
            <a:r>
              <a:rPr lang="en-US" sz="2400" dirty="0">
                <a:latin typeface="Times New Roman" pitchFamily="18" charset="0"/>
              </a:rPr>
              <a:t>D</a:t>
            </a:r>
            <a:r>
              <a:rPr lang="en-US" sz="2400" dirty="0"/>
              <a:t>ecline coverage (Option A)</a:t>
            </a:r>
          </a:p>
          <a:p>
            <a:pPr lvl="1">
              <a:buFont typeface="Arial" pitchFamily="34" charset="0"/>
              <a:buChar char="•"/>
              <a:defRPr/>
            </a:pPr>
            <a:r>
              <a:rPr lang="en-US" sz="2400" dirty="0"/>
              <a:t>Cover less than full retired pay for spouse</a:t>
            </a:r>
          </a:p>
          <a:p>
            <a:pPr lvl="1">
              <a:buFont typeface="Arial" pitchFamily="34" charset="0"/>
              <a:buChar char="•"/>
              <a:defRPr/>
            </a:pPr>
            <a:r>
              <a:rPr lang="en-US" sz="2400" dirty="0"/>
              <a:t>Elect “child only”</a:t>
            </a:r>
          </a:p>
          <a:p>
            <a:pPr lvl="1">
              <a:buFont typeface="Arial" pitchFamily="34" charset="0"/>
              <a:buChar char="•"/>
              <a:defRPr/>
            </a:pPr>
            <a:r>
              <a:rPr lang="en-US" sz="2400" dirty="0"/>
              <a:t>Elect Option B, deferred annuity</a:t>
            </a:r>
          </a:p>
          <a:p>
            <a:pPr lvl="1">
              <a:buFont typeface="Arial" pitchFamily="34" charset="0"/>
              <a:buChar char="•"/>
              <a:defRPr/>
            </a:pPr>
            <a:r>
              <a:rPr lang="en-US" sz="2400" dirty="0"/>
              <a:t>Are under REDUX retirement plan and </a:t>
            </a:r>
            <a:r>
              <a:rPr lang="en-US" sz="2400" u="sng" dirty="0"/>
              <a:t>do not elect</a:t>
            </a:r>
            <a:r>
              <a:rPr lang="en-US" sz="2400" dirty="0"/>
              <a:t> full base amount based on High-3 retired pay they would have received</a:t>
            </a:r>
          </a:p>
          <a:p>
            <a:pPr lvl="1">
              <a:buFont typeface="Arial" pitchFamily="34" charset="0"/>
              <a:buChar char="•"/>
              <a:defRPr/>
            </a:pPr>
            <a:r>
              <a:rPr lang="en-US" sz="2400" dirty="0"/>
              <a:t>Elect Lump Sum under BRS and do not elect  spouse coverage based on retired pay they would have received without Lump Sum   </a:t>
            </a:r>
          </a:p>
          <a:p>
            <a:pPr eaLnBrk="1" hangingPunct="1">
              <a:buFontTx/>
              <a:buChar char="•"/>
            </a:pPr>
            <a:endParaRPr lang="en-US" altLang="en-US" dirty="0">
              <a:latin typeface="Arial" panose="020B0604020202020204" pitchFamily="34" charset="0"/>
            </a:endParaRPr>
          </a:p>
        </p:txBody>
      </p:sp>
      <p:sp>
        <p:nvSpPr>
          <p:cNvPr id="419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548843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0425538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xfrm>
            <a:off x="950948" y="4480349"/>
            <a:ext cx="5233459" cy="42463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285750" indent="-285750" eaLnBrk="1" hangingPunct="1">
              <a:buFont typeface="Arial" panose="020B0604020202020204" pitchFamily="34" charset="0"/>
              <a:buChar char="•"/>
            </a:pPr>
            <a:r>
              <a:rPr lang="en-US" altLang="en-US" sz="1400" dirty="0">
                <a:latin typeface="Arial" panose="020B0604020202020204" pitchFamily="34" charset="0"/>
              </a:rPr>
              <a:t>If you gain a spouse or child after election, you have one year to change your election to protect someone in the newly-gained category.</a:t>
            </a:r>
          </a:p>
          <a:p>
            <a:pPr marL="285750" indent="-285750" eaLnBrk="1" hangingPunct="1">
              <a:buFont typeface="Arial" panose="020B0604020202020204" pitchFamily="34" charset="0"/>
              <a:buChar char="•"/>
            </a:pPr>
            <a:r>
              <a:rPr lang="en-US" altLang="en-US" sz="1400" dirty="0">
                <a:latin typeface="Arial" panose="020B0604020202020204" pitchFamily="34" charset="0"/>
              </a:rPr>
              <a:t>Since Oct. 1994, this coverage may be cancelled at any time.</a:t>
            </a:r>
          </a:p>
          <a:p>
            <a:pPr marL="285750" indent="-285750" eaLnBrk="1" hangingPunct="1">
              <a:buClr>
                <a:srgbClr val="790015"/>
              </a:buClr>
              <a:buFont typeface="Arial" panose="020B0604020202020204" pitchFamily="34" charset="0"/>
              <a:buChar char="•"/>
            </a:pPr>
            <a:r>
              <a:rPr lang="en-US" altLang="en-US" sz="1600" dirty="0">
                <a:latin typeface="Times New Roman" panose="02020603050405020304" pitchFamily="18" charset="0"/>
              </a:rPr>
              <a:t>Effective 17 Oct 06, when the beneficiary dies, retiree may elect a new Insurable Interest beneficiary within 180 days.  </a:t>
            </a:r>
          </a:p>
          <a:p>
            <a:pPr eaLnBrk="1" hangingPunct="1">
              <a:buFontTx/>
              <a:buChar char="•"/>
            </a:pPr>
            <a:endParaRPr lang="en-US" altLang="en-US" sz="1400" dirty="0">
              <a:latin typeface="Times New Roman" panose="02020603050405020304" pitchFamily="18" charset="0"/>
            </a:endParaRPr>
          </a:p>
        </p:txBody>
      </p:sp>
      <p:sp>
        <p:nvSpPr>
          <p:cNvPr id="5632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0115299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a:latin typeface="Arial" panose="020B0604020202020204" pitchFamily="34" charset="0"/>
            </a:endParaRPr>
          </a:p>
        </p:txBody>
      </p:sp>
      <p:sp>
        <p:nvSpPr>
          <p:cNvPr id="419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1246285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1"/>
          </p:nvPr>
        </p:nvSpPr>
        <p:spPr>
          <a:xfrm>
            <a:off x="912813" y="4413250"/>
            <a:ext cx="5027612" cy="41814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a:latin typeface="Arial" panose="020B0604020202020204" pitchFamily="34" charset="0"/>
            </a:endParaRPr>
          </a:p>
        </p:txBody>
      </p:sp>
      <p:sp>
        <p:nvSpPr>
          <p:cNvPr id="6963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8294211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950948" y="4480349"/>
            <a:ext cx="5233459" cy="42463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eaLnBrk="1" hangingPunct="1">
              <a:buFontTx/>
              <a:buChar char="•"/>
            </a:pPr>
            <a:r>
              <a:rPr lang="en-US" altLang="en-US" dirty="0">
                <a:latin typeface="Arial" panose="020B0604020202020204" pitchFamily="34" charset="0"/>
              </a:rPr>
              <a:t>  Now, let’s turn our focus to RCSBP/SBP’s cost.  </a:t>
            </a:r>
          </a:p>
          <a:p>
            <a:pPr eaLnBrk="1" hangingPunct="1">
              <a:buFontTx/>
              <a:buChar char="•"/>
            </a:pPr>
            <a:r>
              <a:rPr lang="en-US" altLang="en-US" dirty="0">
                <a:latin typeface="Arial" panose="020B0604020202020204" pitchFamily="34" charset="0"/>
              </a:rPr>
              <a:t>  The </a:t>
            </a:r>
            <a:r>
              <a:rPr lang="en-US" altLang="en-US" b="1" dirty="0">
                <a:latin typeface="Arial" panose="020B0604020202020204" pitchFamily="34" charset="0"/>
              </a:rPr>
              <a:t>base amount</a:t>
            </a:r>
            <a:r>
              <a:rPr lang="en-US" altLang="en-US" dirty="0">
                <a:latin typeface="Arial" panose="020B0604020202020204" pitchFamily="34" charset="0"/>
              </a:rPr>
              <a:t> is the dollar amount of retired pay selected by the Soldier, upon which both the cost and benefit are </a:t>
            </a:r>
            <a:r>
              <a:rPr lang="en-US" altLang="en-US" b="1" dirty="0">
                <a:latin typeface="Arial" panose="020B0604020202020204" pitchFamily="34" charset="0"/>
              </a:rPr>
              <a:t>based.  </a:t>
            </a:r>
            <a:endParaRPr lang="en-US" altLang="en-US" dirty="0">
              <a:latin typeface="Arial" panose="020B0604020202020204" pitchFamily="34" charset="0"/>
            </a:endParaRPr>
          </a:p>
          <a:p>
            <a:pPr eaLnBrk="1" hangingPunct="1">
              <a:buFontTx/>
              <a:buChar char="•"/>
            </a:pPr>
            <a:r>
              <a:rPr lang="en-US" altLang="en-US" dirty="0">
                <a:latin typeface="Arial" panose="020B0604020202020204" pitchFamily="34" charset="0"/>
              </a:rPr>
              <a:t>  During this briefing, RCSBP/SBP costs &amp; benefits are referred to in “monthly” terms.  The RCSBP/SBP “benefit” is called an annuity, which is defined as any regular, continuing payment.</a:t>
            </a:r>
          </a:p>
          <a:p>
            <a:pPr eaLnBrk="1" hangingPunct="1">
              <a:buFontTx/>
              <a:buChar char="•"/>
            </a:pPr>
            <a:r>
              <a:rPr lang="en-US" altLang="en-US" dirty="0">
                <a:latin typeface="Arial" panose="020B0604020202020204" pitchFamily="34" charset="0"/>
              </a:rPr>
              <a:t>  The base amount can be any dollar amount between the minimum allowed by law  of $300/month, and the maximum  - your full retired pay.</a:t>
            </a:r>
          </a:p>
          <a:p>
            <a:pPr eaLnBrk="1" hangingPunct="1">
              <a:buFontTx/>
              <a:buChar char="•"/>
            </a:pPr>
            <a:r>
              <a:rPr lang="en-US" altLang="en-US" dirty="0">
                <a:latin typeface="Arial" panose="020B0604020202020204" pitchFamily="34" charset="0"/>
              </a:rPr>
              <a:t>  Soldiers with a Date Initially Entered Military Service (DIEMS) of on or after 1 Aug 1986 who elected the $30,000 Career Status Bonus (CSB) will receive a reduced retirement if they retire with less than 30 years of service.  However, the law allows these Soldiers to elect RCSBP/SBP coverage based on the unreduced retired pay.  The Soldier can elect a full base amount for RCSBP/SBP based on either the CSB/REDUX they will receive or the High-3 method they would have received if they had not elected the CSB. </a:t>
            </a:r>
          </a:p>
          <a:p>
            <a:pPr eaLnBrk="1" hangingPunct="1">
              <a:buFontTx/>
              <a:buChar char="•"/>
            </a:pPr>
            <a:r>
              <a:rPr lang="en-US" altLang="en-US" dirty="0">
                <a:latin typeface="Arial" panose="020B0604020202020204" pitchFamily="34" charset="0"/>
              </a:rPr>
              <a:t>  Soldiers who enter the military service on or after 1 Jan 18 or opted into BRS may elect a portion of the retired pay as a lump sum at retirement.  The law allows these Soldiers to elect a RCSBP/SBP base amount of the retired pay they would have received without the lump sum election. </a:t>
            </a:r>
          </a:p>
          <a:p>
            <a:pPr eaLnBrk="1" hangingPunct="1">
              <a:buFontTx/>
              <a:buChar char="•"/>
            </a:pPr>
            <a:r>
              <a:rPr lang="en-US" altLang="en-US" dirty="0">
                <a:latin typeface="Arial" panose="020B0604020202020204" pitchFamily="34" charset="0"/>
              </a:rPr>
              <a:t>  The DoD Actuary’s RCSBP/SBP valuation disk demonstrates what base amount gives you the “most bang for your retirement buck,” so-to-speak -- meaning, which base amount maximizes the value of your retired pay.</a:t>
            </a:r>
          </a:p>
          <a:p>
            <a:pPr eaLnBrk="1" hangingPunct="1"/>
            <a:endParaRPr lang="en-US" altLang="en-US" dirty="0">
              <a:latin typeface="Arial" panose="020B0604020202020204" pitchFamily="34" charset="0"/>
            </a:endParaRPr>
          </a:p>
        </p:txBody>
      </p:sp>
      <p:sp>
        <p:nvSpPr>
          <p:cNvPr id="6246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7012227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body" idx="1"/>
          </p:nvPr>
        </p:nvSpPr>
        <p:spPr>
          <a:xfrm>
            <a:off x="912813" y="4413250"/>
            <a:ext cx="5027612" cy="41814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a:solidFill>
                <a:srgbClr val="FF0000"/>
              </a:solidFill>
              <a:latin typeface="Arial" panose="020B0604020202020204" pitchFamily="34" charset="0"/>
            </a:endParaRPr>
          </a:p>
        </p:txBody>
      </p:sp>
      <p:sp>
        <p:nvSpPr>
          <p:cNvPr id="7782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6148400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altLang="en-US" dirty="0">
                <a:latin typeface="Arial" panose="020B0604020202020204" pitchFamily="34" charset="0"/>
              </a:rPr>
              <a:t> The threshold For Soldiers who determine that their family doesn’t need the benefit provided by covering </a:t>
            </a:r>
            <a:r>
              <a:rPr lang="en-US" altLang="en-US" u="sng" dirty="0">
                <a:latin typeface="Arial" panose="020B0604020202020204" pitchFamily="34" charset="0"/>
              </a:rPr>
              <a:t>full</a:t>
            </a:r>
            <a:r>
              <a:rPr lang="en-US" altLang="en-US" dirty="0">
                <a:latin typeface="Arial" panose="020B0604020202020204" pitchFamily="34" charset="0"/>
              </a:rPr>
              <a:t> retired pay or the retired pay is on or below the base level where the threshold is more beneficial,  (less cost), the term “threshold amount” may be of interest. </a:t>
            </a:r>
          </a:p>
          <a:p>
            <a:pPr eaLnBrk="1" hangingPunct="1">
              <a:buFontTx/>
              <a:buChar char="•"/>
            </a:pPr>
            <a:r>
              <a:rPr lang="en-US" altLang="en-US" dirty="0">
                <a:latin typeface="Arial" panose="020B0604020202020204" pitchFamily="34" charset="0"/>
              </a:rPr>
              <a:t>  The “threshold” is the portion of the base amount which costs 2.5%.  O</a:t>
            </a:r>
            <a:r>
              <a:rPr lang="en-US" altLang="en-US" sz="900" dirty="0">
                <a:solidFill>
                  <a:schemeClr val="accent2"/>
                </a:solidFill>
                <a:latin typeface="Arial" panose="020B0604020202020204" pitchFamily="34" charset="0"/>
              </a:rPr>
              <a:t>nly applies to Soldiers whose Date Initially Entered Military Service (DIEMS) was prior to 1 Mar 90, medical retirements, or non-regular retirement based on age and points.</a:t>
            </a:r>
          </a:p>
          <a:p>
            <a:pPr eaLnBrk="1" hangingPunct="1">
              <a:buFontTx/>
              <a:buChar char="•"/>
            </a:pPr>
            <a:r>
              <a:rPr lang="en-US" altLang="en-US" dirty="0">
                <a:latin typeface="Arial" panose="020B0604020202020204" pitchFamily="34" charset="0"/>
              </a:rPr>
              <a:t>   Minimum participation of $300 is set by law and never changes.  However, the threshold amount increases periodically (annually or semi-annually) based on the active duty pay raise percentage.  </a:t>
            </a:r>
          </a:p>
          <a:p>
            <a:pPr eaLnBrk="1" hangingPunct="1">
              <a:buFontTx/>
              <a:buChar char="•"/>
            </a:pPr>
            <a:r>
              <a:rPr lang="en-US" altLang="en-US" dirty="0">
                <a:latin typeface="Arial" panose="020B0604020202020204" pitchFamily="34" charset="0"/>
              </a:rPr>
              <a:t>  The rationale for this is that as one’s active duty pay rises over the course of a career, a relative increase of the lowest amount which costs 2.5% is considered appropriate, to keep pace.  This indexing feature began in 1986.</a:t>
            </a:r>
          </a:p>
          <a:p>
            <a:pPr eaLnBrk="1" hangingPunct="1">
              <a:buFontTx/>
              <a:buChar char="•"/>
            </a:pPr>
            <a:r>
              <a:rPr lang="en-US" altLang="en-US" dirty="0">
                <a:latin typeface="Arial" panose="020B0604020202020204" pitchFamily="34" charset="0"/>
              </a:rPr>
              <a:t>  While it remains most advantageous for </a:t>
            </a:r>
            <a:r>
              <a:rPr lang="en-US" altLang="en-US" u="sng" dirty="0">
                <a:latin typeface="Arial" panose="020B0604020202020204" pitchFamily="34" charset="0"/>
              </a:rPr>
              <a:t>most</a:t>
            </a:r>
            <a:r>
              <a:rPr lang="en-US" altLang="en-US" dirty="0">
                <a:latin typeface="Arial" panose="020B0604020202020204" pitchFamily="34" charset="0"/>
              </a:rPr>
              <a:t> Soldiers to cover full retired pay as the base amount, for those who can’t see clear to do that,  covering a reduced base amount (at least the threshold amount), should be considered.  </a:t>
            </a:r>
          </a:p>
          <a:p>
            <a:pPr eaLnBrk="1" hangingPunct="1">
              <a:buFontTx/>
              <a:buChar char="•"/>
            </a:pPr>
            <a:r>
              <a:rPr lang="en-US" altLang="en-US" dirty="0">
                <a:latin typeface="Arial" panose="020B0604020202020204" pitchFamily="34" charset="0"/>
              </a:rPr>
              <a:t>  On the next page a chart shows the base amounts, the two spouse SBP cost calculations, and annuity amounts.</a:t>
            </a:r>
            <a:endParaRPr lang="en-US" dirty="0"/>
          </a:p>
        </p:txBody>
      </p:sp>
      <p:sp>
        <p:nvSpPr>
          <p:cNvPr id="4" name="Slide Number Placeholder 3"/>
          <p:cNvSpPr>
            <a:spLocks noGrp="1"/>
          </p:cNvSpPr>
          <p:nvPr>
            <p:ph type="sldNum" sz="quarter" idx="10"/>
          </p:nvPr>
        </p:nvSpPr>
        <p:spPr/>
        <p:txBody>
          <a:bodyPr/>
          <a:lstStyle/>
          <a:p>
            <a:fld id="{319F05DB-28ED-4552-A427-0BA432B27CDE}" type="slidenum">
              <a:rPr lang="en-US" smtClean="0"/>
              <a:pPr/>
              <a:t>35</a:t>
            </a:fld>
            <a:endParaRPr lang="en-US" dirty="0"/>
          </a:p>
        </p:txBody>
      </p:sp>
    </p:spTree>
    <p:extLst>
      <p:ext uri="{BB962C8B-B14F-4D97-AF65-F5344CB8AC3E}">
        <p14:creationId xmlns:p14="http://schemas.microsoft.com/office/powerpoint/2010/main" val="10289452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defRPr/>
            </a:pPr>
            <a:r>
              <a:rPr lang="en-US" altLang="en-US" dirty="0"/>
              <a:t>The SBP threshold method ONLY applies to a Soldier who meets one of the following criteria: </a:t>
            </a:r>
          </a:p>
          <a:p>
            <a:pPr marL="628650" lvl="1" indent="-171450">
              <a:buFont typeface="Arial" panose="020B0604020202020204" pitchFamily="34" charset="0"/>
              <a:buChar char="•"/>
              <a:defRPr/>
            </a:pPr>
            <a:r>
              <a:rPr lang="en-US" altLang="en-US" dirty="0"/>
              <a:t>entered service prior to 1 Mar 90 if retiring for active duty length of service, </a:t>
            </a:r>
          </a:p>
          <a:p>
            <a:pPr marL="628650" lvl="1" indent="-171450">
              <a:buFont typeface="Arial" panose="020B0604020202020204" pitchFamily="34" charset="0"/>
              <a:buChar char="•"/>
              <a:defRPr/>
            </a:pPr>
            <a:r>
              <a:rPr lang="en-US" altLang="en-US" dirty="0"/>
              <a:t>medically retiring or </a:t>
            </a:r>
          </a:p>
          <a:p>
            <a:pPr marL="628650" lvl="1" indent="-171450">
              <a:buFont typeface="Arial" panose="020B0604020202020204" pitchFamily="34" charset="0"/>
              <a:buChar char="•"/>
              <a:defRPr/>
            </a:pPr>
            <a:r>
              <a:rPr lang="en-US" altLang="en-US" dirty="0"/>
              <a:t>retiring from the Reserves with a non-regular retirement.  </a:t>
            </a:r>
          </a:p>
          <a:p>
            <a:pPr marL="171450" lvl="0" indent="-171450">
              <a:buFont typeface="Arial" panose="020B0604020202020204" pitchFamily="34" charset="0"/>
              <a:buChar char="•"/>
              <a:defRPr/>
            </a:pPr>
            <a:r>
              <a:rPr lang="en-US" altLang="en-US" dirty="0"/>
              <a:t>For these Soldiers, two SBP spouse cost methods are available.  The most advantageous one is used by DFAS.  </a:t>
            </a:r>
          </a:p>
          <a:p>
            <a:pPr marL="171450" indent="-171450">
              <a:buFont typeface="Arial" panose="020B0604020202020204" pitchFamily="34" charset="0"/>
              <a:buChar char="•"/>
              <a:defRPr/>
            </a:pPr>
            <a:r>
              <a:rPr lang="en-US" altLang="en-US" dirty="0"/>
              <a:t>This chart shows the relationship between the SBP spouse threshold cost calculation, 2.5% of the threshold and 10% for any base amount that exceeds the threshold, and the new spouse cost calculation 6.5% of the base amount</a:t>
            </a:r>
            <a:r>
              <a:rPr lang="en-US" altLang="en-US" b="1" dirty="0"/>
              <a:t>.  </a:t>
            </a:r>
            <a:r>
              <a:rPr lang="en-US" altLang="en-US" dirty="0"/>
              <a:t> </a:t>
            </a:r>
          </a:p>
          <a:p>
            <a:pPr marL="171450" indent="-171450">
              <a:buFont typeface="Arial" panose="020B0604020202020204" pitchFamily="34" charset="0"/>
              <a:buChar char="•"/>
              <a:defRPr/>
            </a:pPr>
            <a:r>
              <a:rPr lang="en-US" altLang="en-US" dirty="0"/>
              <a:t>The chart also shows that amounts that exceed a base amount of $2,166.43 for retirements in calendar year 2024, the 6.5% spouse cost calculation is the most advantageous. </a:t>
            </a:r>
          </a:p>
          <a:p>
            <a:pPr>
              <a:defRPr/>
            </a:pPr>
            <a:endParaRPr lang="en-US" altLang="en-US" dirty="0"/>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9300" indent="-287338">
              <a:defRPr>
                <a:solidFill>
                  <a:schemeClr val="tx1"/>
                </a:solidFill>
                <a:latin typeface="Arial" panose="020B0604020202020204" pitchFamily="34" charset="0"/>
              </a:defRPr>
            </a:lvl2pPr>
            <a:lvl3pPr marL="1152525" indent="-230188">
              <a:defRPr>
                <a:solidFill>
                  <a:schemeClr val="tx1"/>
                </a:solidFill>
                <a:latin typeface="Arial" panose="020B0604020202020204" pitchFamily="34" charset="0"/>
              </a:defRPr>
            </a:lvl3pPr>
            <a:lvl4pPr marL="1614488" indent="-230188">
              <a:defRPr>
                <a:solidFill>
                  <a:schemeClr val="tx1"/>
                </a:solidFill>
                <a:latin typeface="Arial" panose="020B0604020202020204" pitchFamily="34" charset="0"/>
              </a:defRPr>
            </a:lvl4pPr>
            <a:lvl5pPr marL="2076450" indent="-230188">
              <a:defRPr>
                <a:solidFill>
                  <a:schemeClr val="tx1"/>
                </a:solidFill>
                <a:latin typeface="Arial" panose="020B0604020202020204" pitchFamily="34" charset="0"/>
              </a:defRPr>
            </a:lvl5pPr>
            <a:lvl6pPr marL="2533650" indent="-230188" eaLnBrk="0" fontAlgn="base" hangingPunct="0">
              <a:spcBef>
                <a:spcPct val="0"/>
              </a:spcBef>
              <a:spcAft>
                <a:spcPct val="0"/>
              </a:spcAft>
              <a:defRPr>
                <a:solidFill>
                  <a:schemeClr val="tx1"/>
                </a:solidFill>
                <a:latin typeface="Arial" panose="020B0604020202020204" pitchFamily="34" charset="0"/>
              </a:defRPr>
            </a:lvl6pPr>
            <a:lvl7pPr marL="2990850" indent="-230188" eaLnBrk="0" fontAlgn="base" hangingPunct="0">
              <a:spcBef>
                <a:spcPct val="0"/>
              </a:spcBef>
              <a:spcAft>
                <a:spcPct val="0"/>
              </a:spcAft>
              <a:defRPr>
                <a:solidFill>
                  <a:schemeClr val="tx1"/>
                </a:solidFill>
                <a:latin typeface="Arial" panose="020B0604020202020204" pitchFamily="34" charset="0"/>
              </a:defRPr>
            </a:lvl7pPr>
            <a:lvl8pPr marL="3448050" indent="-230188" eaLnBrk="0" fontAlgn="base" hangingPunct="0">
              <a:spcBef>
                <a:spcPct val="0"/>
              </a:spcBef>
              <a:spcAft>
                <a:spcPct val="0"/>
              </a:spcAft>
              <a:defRPr>
                <a:solidFill>
                  <a:schemeClr val="tx1"/>
                </a:solidFill>
                <a:latin typeface="Arial" panose="020B0604020202020204" pitchFamily="34" charset="0"/>
              </a:defRPr>
            </a:lvl8pPr>
            <a:lvl9pPr marL="3905250" indent="-230188" eaLnBrk="0" fontAlgn="base" hangingPunct="0">
              <a:spcBef>
                <a:spcPct val="0"/>
              </a:spcBef>
              <a:spcAft>
                <a:spcPct val="0"/>
              </a:spcAft>
              <a:defRPr>
                <a:solidFill>
                  <a:schemeClr val="tx1"/>
                </a:solidFill>
                <a:latin typeface="Arial" panose="020B0604020202020204" pitchFamily="34" charset="0"/>
              </a:defRPr>
            </a:lvl9pPr>
          </a:lstStyle>
          <a:p>
            <a:fld id="{0693A036-A043-4C2B-9909-8382AE5EE326}" type="slidenum">
              <a:rPr lang="en-US" altLang="en-US" smtClean="0">
                <a:latin typeface="Times New Roman" panose="02020603050405020304" pitchFamily="18" charset="0"/>
              </a:rPr>
              <a:pPr/>
              <a:t>36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1614880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body" idx="1"/>
          </p:nvPr>
        </p:nvSpPr>
        <p:spPr>
          <a:xfrm>
            <a:off x="950948" y="4480349"/>
            <a:ext cx="5233459" cy="42463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Arial" panose="020B0604020202020204" pitchFamily="34" charset="0"/>
              </a:rPr>
              <a:t>  If you conclude after studying RCSBP/SBP that your family’s needs can be met by covering less than your full retired pay, this slide shows you how to personalize your participation. </a:t>
            </a:r>
          </a:p>
          <a:p>
            <a:pPr eaLnBrk="1" hangingPunct="1">
              <a:buFontTx/>
              <a:buChar char="•"/>
            </a:pPr>
            <a:r>
              <a:rPr lang="en-US" altLang="en-US" dirty="0">
                <a:latin typeface="Arial" panose="020B0604020202020204" pitchFamily="34" charset="0"/>
              </a:rPr>
              <a:t>  First, determine your goal - what annuity you wish to produce for your family (considering all other </a:t>
            </a:r>
            <a:r>
              <a:rPr lang="en-US" altLang="en-US" u="sng" dirty="0">
                <a:latin typeface="Arial" panose="020B0604020202020204" pitchFamily="34" charset="0"/>
              </a:rPr>
              <a:t>guaranteed</a:t>
            </a:r>
            <a:r>
              <a:rPr lang="en-US" altLang="en-US" dirty="0">
                <a:latin typeface="Arial" panose="020B0604020202020204" pitchFamily="34" charset="0"/>
              </a:rPr>
              <a:t> sources of survivor income).</a:t>
            </a:r>
          </a:p>
          <a:p>
            <a:pPr eaLnBrk="1" hangingPunct="1">
              <a:buFontTx/>
              <a:buChar char="•"/>
            </a:pPr>
            <a:r>
              <a:rPr lang="en-US" altLang="en-US" dirty="0">
                <a:latin typeface="Arial" panose="020B0604020202020204" pitchFamily="34" charset="0"/>
              </a:rPr>
              <a:t>  Then, divide that goal amount by .55 (or 55%) to determine how many of your retirement dollars you should cover as your base amount to achieve that result.</a:t>
            </a:r>
          </a:p>
        </p:txBody>
      </p:sp>
      <p:sp>
        <p:nvSpPr>
          <p:cNvPr id="7270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7277130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body" idx="1"/>
          </p:nvPr>
        </p:nvSpPr>
        <p:spPr>
          <a:xfrm>
            <a:off x="950948" y="4480348"/>
            <a:ext cx="5233459" cy="4565889"/>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Arial" panose="020B0604020202020204" pitchFamily="34" charset="0"/>
              </a:rPr>
              <a:t>  Our last item on “cost” is this.  </a:t>
            </a:r>
          </a:p>
          <a:p>
            <a:pPr eaLnBrk="1" hangingPunct="1">
              <a:buFontTx/>
              <a:buChar char="•"/>
            </a:pPr>
            <a:r>
              <a:rPr lang="en-US" altLang="en-US" dirty="0">
                <a:latin typeface="Arial" panose="020B0604020202020204" pitchFamily="34" charset="0"/>
              </a:rPr>
              <a:t>  Legislation passed in 1998 provides that RCSBP/SBP will reach “paid-up” status for members when they make 30 years of payments (360 monthly payments) </a:t>
            </a:r>
            <a:r>
              <a:rPr lang="en-US" altLang="en-US" u="sng" dirty="0">
                <a:latin typeface="Arial" panose="020B0604020202020204" pitchFamily="34" charset="0"/>
              </a:rPr>
              <a:t>and</a:t>
            </a:r>
            <a:r>
              <a:rPr lang="en-US" altLang="en-US" dirty="0">
                <a:latin typeface="Arial" panose="020B0604020202020204" pitchFamily="34" charset="0"/>
              </a:rPr>
              <a:t> reach age 70.</a:t>
            </a:r>
          </a:p>
          <a:p>
            <a:pPr eaLnBrk="1" hangingPunct="1">
              <a:buFontTx/>
              <a:buChar char="•"/>
            </a:pPr>
            <a:r>
              <a:rPr lang="en-US" altLang="en-US" dirty="0">
                <a:latin typeface="Arial" panose="020B0604020202020204" pitchFamily="34" charset="0"/>
              </a:rPr>
              <a:t>  “Paid-up” = no further cost obligation; but the annuity remains payable to your designated beneficiary.</a:t>
            </a:r>
          </a:p>
          <a:p>
            <a:pPr eaLnBrk="1" hangingPunct="1">
              <a:buFontTx/>
              <a:buChar char="•"/>
            </a:pPr>
            <a:r>
              <a:rPr lang="en-US" altLang="en-US" dirty="0">
                <a:latin typeface="Arial" panose="020B0604020202020204" pitchFamily="34" charset="0"/>
              </a:rPr>
              <a:t>  Remember that adding this paid-up feature results in stopping premium from a significant number of participants; yet continuing the governments obligation to pay annuities. </a:t>
            </a:r>
          </a:p>
        </p:txBody>
      </p:sp>
      <p:sp>
        <p:nvSpPr>
          <p:cNvPr id="7475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8654472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eaLnBrk="1" hangingPunct="1">
              <a:buFontTx/>
              <a:buChar char="•"/>
            </a:pPr>
            <a:r>
              <a:rPr lang="en-US" altLang="en-US" dirty="0">
                <a:latin typeface="Arial" panose="020B0604020202020204" pitchFamily="34" charset="0"/>
              </a:rPr>
              <a:t>  Since May 17, 1998 the law has given all participants a one-time, one-year window  of opportunity - between the 25th and 36th month following start of retired pay -  to terminate their coverage.</a:t>
            </a:r>
          </a:p>
          <a:p>
            <a:pPr eaLnBrk="1" hangingPunct="1">
              <a:buFontTx/>
              <a:buChar char="•"/>
            </a:pPr>
            <a:r>
              <a:rPr lang="en-US" altLang="en-US" dirty="0">
                <a:latin typeface="Arial" panose="020B0604020202020204" pitchFamily="34" charset="0"/>
              </a:rPr>
              <a:t>  This requires spouse concurrence; there is no refund for past protection; and future enrollment is barred.</a:t>
            </a:r>
          </a:p>
          <a:p>
            <a:pPr eaLnBrk="1" hangingPunct="1">
              <a:buFontTx/>
              <a:buChar char="•"/>
            </a:pPr>
            <a:r>
              <a:rPr lang="en-US" altLang="en-US" dirty="0">
                <a:latin typeface="Arial" panose="020B0604020202020204" pitchFamily="34" charset="0"/>
              </a:rPr>
              <a:t>  Our advice:  two years into retirement, ask these two questions - </a:t>
            </a:r>
          </a:p>
          <a:p>
            <a:pPr eaLnBrk="1" hangingPunct="1"/>
            <a:r>
              <a:rPr lang="en-US" altLang="en-US" dirty="0">
                <a:latin typeface="Arial" panose="020B0604020202020204" pitchFamily="34" charset="0"/>
              </a:rPr>
              <a:t>   1) is my retired pay still a major part of our household income?</a:t>
            </a:r>
          </a:p>
          <a:p>
            <a:pPr eaLnBrk="1" hangingPunct="1"/>
            <a:r>
              <a:rPr lang="en-US" altLang="en-US" dirty="0">
                <a:latin typeface="Arial" panose="020B0604020202020204" pitchFamily="34" charset="0"/>
              </a:rPr>
              <a:t>   2) have I adjusted my lifestyle to incorporate the cost of SBP into it?</a:t>
            </a:r>
          </a:p>
          <a:p>
            <a:pPr eaLnBrk="1" hangingPunct="1">
              <a:buFontTx/>
              <a:buChar char="•"/>
            </a:pPr>
            <a:r>
              <a:rPr lang="en-US" altLang="en-US" dirty="0">
                <a:latin typeface="Arial" panose="020B0604020202020204" pitchFamily="34" charset="0"/>
              </a:rPr>
              <a:t>  If you answer yes, recommend you take no action to dis-enroll.</a:t>
            </a:r>
          </a:p>
          <a:p>
            <a:pPr eaLnBrk="1" hangingPunct="1">
              <a:buFontTx/>
              <a:buChar char="•"/>
            </a:pPr>
            <a:r>
              <a:rPr lang="en-US" altLang="en-US" dirty="0">
                <a:latin typeface="Arial" panose="020B0604020202020204" pitchFamily="34" charset="0"/>
              </a:rPr>
              <a:t>  If you answer no, discuss termination with your spouse, whose concurrence you need, and take action to dis-enroll. </a:t>
            </a:r>
          </a:p>
          <a:p>
            <a:pPr eaLnBrk="1" hangingPunct="1">
              <a:buFontTx/>
              <a:buChar char="•"/>
            </a:pPr>
            <a:r>
              <a:rPr lang="en-US" altLang="en-US" dirty="0">
                <a:latin typeface="Arial" panose="020B0604020202020204" pitchFamily="34" charset="0"/>
              </a:rPr>
              <a:t>  In any event, if you’re thinking about changing your SBP participation, why not make an appointment with your RSO to get an SBP “refresher” briefing to ensure you’re making the right decision for YOU? </a:t>
            </a:r>
          </a:p>
          <a:p>
            <a:pPr>
              <a:defRPr/>
            </a:pPr>
            <a:endParaRPr lang="en-US" dirty="0"/>
          </a:p>
        </p:txBody>
      </p:sp>
      <p:sp>
        <p:nvSpPr>
          <p:cNvPr id="921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85DA82-F23A-4C45-9A6F-7B5E9A8E2E32}" type="slidenum">
              <a:rPr lang="en-US" altLang="en-US" smtClean="0">
                <a:latin typeface="Times New Roman" panose="02020603050405020304" pitchFamily="18" charset="0"/>
              </a:rPr>
              <a:pPr/>
              <a:t>39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02219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Arial" panose="020B0604020202020204" pitchFamily="34" charset="0"/>
              </a:rPr>
              <a:t> While many of you will see this statement as a blinding flash of the obvious -- believe it or not, there are Reserve Component Soldiers and spouses who don’t know this to be the case - who still believe that retired pay will go to the spouse if the RC Soldier dies before reaching age of eligibility for retired pay.  That’s a myth!  The fact is that entitlement to retired pay resides with and dies with the Retired Soldier and if they never reach the age of eligibility, retired pay never gets paid out! </a:t>
            </a:r>
          </a:p>
          <a:p>
            <a:pPr eaLnBrk="1" hangingPunct="1">
              <a:buFontTx/>
              <a:buChar char="•"/>
            </a:pPr>
            <a:r>
              <a:rPr lang="en-US" altLang="en-US" dirty="0">
                <a:latin typeface="Arial" panose="020B0604020202020204" pitchFamily="34" charset="0"/>
              </a:rPr>
              <a:t>  RCSBP/SBP participation is the ONLY way to continue a portion of retired pay to a survivor. </a:t>
            </a:r>
          </a:p>
          <a:p>
            <a:pPr eaLnBrk="1" hangingPunct="1">
              <a:buFontTx/>
              <a:buChar char="•"/>
            </a:pPr>
            <a:r>
              <a:rPr lang="en-US" altLang="en-US" dirty="0">
                <a:latin typeface="Arial" panose="020B0604020202020204" pitchFamily="34" charset="0"/>
              </a:rPr>
              <a:t>  The Army’s pledge to “take care of its own” is met by offering Soldiers a way to take care of THEIR own, through RCSBP/SBP.</a:t>
            </a:r>
          </a:p>
        </p:txBody>
      </p:sp>
      <p:sp>
        <p:nvSpPr>
          <p:cNvPr id="2867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9614207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cap="flat"/>
        </p:spPr>
      </p:sp>
      <p:sp>
        <p:nvSpPr>
          <p:cNvPr id="440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19634604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9F05DB-28ED-4552-A427-0BA432B27CDE}" type="slidenum">
              <a:rPr lang="en-US" smtClean="0"/>
              <a:pPr/>
              <a:t>41</a:t>
            </a:fld>
            <a:endParaRPr lang="en-US" dirty="0"/>
          </a:p>
        </p:txBody>
      </p:sp>
    </p:spTree>
    <p:extLst>
      <p:ext uri="{BB962C8B-B14F-4D97-AF65-F5344CB8AC3E}">
        <p14:creationId xmlns:p14="http://schemas.microsoft.com/office/powerpoint/2010/main" val="22399440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body" idx="1"/>
          </p:nvPr>
        </p:nvSpPr>
        <p:spPr>
          <a:xfrm>
            <a:off x="912813" y="4413250"/>
            <a:ext cx="5027612" cy="43402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sz="1000" dirty="0">
                <a:latin typeface="Arial" panose="020B0604020202020204" pitchFamily="34" charset="0"/>
              </a:rPr>
              <a:t>  The slide summarizes SBP’s positive features.</a:t>
            </a:r>
          </a:p>
          <a:p>
            <a:pPr eaLnBrk="1" hangingPunct="1">
              <a:buFontTx/>
              <a:buChar char="•"/>
            </a:pPr>
            <a:r>
              <a:rPr lang="en-US" altLang="en-US" sz="1000" dirty="0">
                <a:latin typeface="Arial" panose="020B0604020202020204" pitchFamily="34" charset="0"/>
              </a:rPr>
              <a:t>  RCSBP is the o</a:t>
            </a:r>
            <a:r>
              <a:rPr lang="en-US" altLang="en-US" sz="1000" dirty="0">
                <a:solidFill>
                  <a:srgbClr val="FF0000"/>
                </a:solidFill>
                <a:latin typeface="Arial" panose="020B0604020202020204" pitchFamily="34" charset="0"/>
              </a:rPr>
              <a:t>nly way to provide an annuity based on your eligibility for retirement if you die prior to your non-regular  retirement. </a:t>
            </a:r>
          </a:p>
          <a:p>
            <a:pPr eaLnBrk="1" hangingPunct="1">
              <a:buFontTx/>
              <a:buChar char="•"/>
            </a:pPr>
            <a:r>
              <a:rPr lang="en-US" altLang="en-US" sz="1000" dirty="0">
                <a:latin typeface="Arial" panose="020B0604020202020204" pitchFamily="34" charset="0"/>
              </a:rPr>
              <a:t>  We’d all agree that it’s smart financially to take advantage of a situation which offers you tax avoidance.  Your future RCSBP and SBP premiums do - and, you can even use the tax savings to make other investments.</a:t>
            </a:r>
          </a:p>
          <a:p>
            <a:pPr eaLnBrk="1" hangingPunct="1">
              <a:buFontTx/>
              <a:buChar char="•"/>
            </a:pPr>
            <a:r>
              <a:rPr lang="en-US" altLang="en-US" sz="1000" dirty="0">
                <a:latin typeface="Arial" panose="020B0604020202020204" pitchFamily="34" charset="0"/>
              </a:rPr>
              <a:t>  Unlike insurance values which are eroded by inflation, RCSBP’s value increases with COLA raises for inflation.</a:t>
            </a:r>
          </a:p>
          <a:p>
            <a:pPr eaLnBrk="1" hangingPunct="1">
              <a:buFontTx/>
              <a:buChar char="•"/>
            </a:pPr>
            <a:r>
              <a:rPr lang="en-US" altLang="en-US" sz="1000" dirty="0">
                <a:latin typeface="Arial" panose="020B0604020202020204" pitchFamily="34" charset="0"/>
              </a:rPr>
              <a:t>  The annuity is paid for however long needed - 1 to 50 or more yrs.</a:t>
            </a:r>
          </a:p>
          <a:p>
            <a:pPr eaLnBrk="1" hangingPunct="1">
              <a:buFontTx/>
              <a:buChar char="•"/>
            </a:pPr>
            <a:r>
              <a:rPr lang="en-US" altLang="en-US" sz="1000" dirty="0">
                <a:latin typeface="Arial" panose="020B0604020202020204" pitchFamily="34" charset="0"/>
              </a:rPr>
              <a:t>  RCSBP costs don’t consider any factor except level of coverage.   </a:t>
            </a:r>
          </a:p>
          <a:p>
            <a:pPr eaLnBrk="1" hangingPunct="1">
              <a:buFontTx/>
              <a:buChar char="•"/>
            </a:pPr>
            <a:r>
              <a:rPr lang="en-US" altLang="en-US" sz="1000" dirty="0">
                <a:latin typeface="Arial" panose="020B0604020202020204" pitchFamily="34" charset="0"/>
              </a:rPr>
              <a:t>  Level benefit of 55% without regard to age of spouse or former spouse!</a:t>
            </a:r>
          </a:p>
          <a:p>
            <a:pPr lvl="2" eaLnBrk="1" hangingPunct="1"/>
            <a:r>
              <a:rPr lang="en-US" altLang="en-US" sz="1000" dirty="0">
                <a:latin typeface="Arial" panose="020B0604020202020204" pitchFamily="34" charset="0"/>
              </a:rPr>
              <a:t> NOTE:  The 04NDAA changed the post-62 benefit structure, and phases-in an increase to make SBP a level-term, 55% annuity, during the period 1 Oct 05 - 1 Apr 08.</a:t>
            </a:r>
          </a:p>
          <a:p>
            <a:pPr eaLnBrk="1" hangingPunct="1">
              <a:buFontTx/>
              <a:buChar char="•"/>
            </a:pPr>
            <a:r>
              <a:rPr lang="en-US" altLang="en-US" sz="1000" dirty="0">
                <a:latin typeface="Arial" panose="020B0604020202020204" pitchFamily="34" charset="0"/>
              </a:rPr>
              <a:t>  There are no extra fees, agent commissions or risks.</a:t>
            </a:r>
          </a:p>
          <a:p>
            <a:pPr eaLnBrk="1" hangingPunct="1">
              <a:buFontTx/>
              <a:buChar char="•"/>
            </a:pPr>
            <a:r>
              <a:rPr lang="en-US" altLang="en-US" sz="1000" dirty="0">
                <a:latin typeface="Arial" panose="020B0604020202020204" pitchFamily="34" charset="0"/>
              </a:rPr>
              <a:t>  It’s a </a:t>
            </a:r>
            <a:r>
              <a:rPr lang="en-US" altLang="en-US" sz="1000" u="sng" dirty="0">
                <a:latin typeface="Arial" panose="020B0604020202020204" pitchFamily="34" charset="0"/>
              </a:rPr>
              <a:t>plus</a:t>
            </a:r>
            <a:r>
              <a:rPr lang="en-US" altLang="en-US" sz="1000" dirty="0">
                <a:latin typeface="Arial" panose="020B0604020202020204" pitchFamily="34" charset="0"/>
              </a:rPr>
              <a:t> that only Congress can change RCSBP’s or SBP’s features.  They make changes on matters affecting survivors very cautiously.</a:t>
            </a:r>
          </a:p>
          <a:p>
            <a:pPr eaLnBrk="1" hangingPunct="1">
              <a:buFontTx/>
              <a:buChar char="•"/>
            </a:pPr>
            <a:r>
              <a:rPr lang="en-US" altLang="en-US" sz="1000" dirty="0">
                <a:latin typeface="Arial" panose="020B0604020202020204" pitchFamily="34" charset="0"/>
              </a:rPr>
              <a:t>  While less quantifiable, peace of mind rises in value with  age. </a:t>
            </a:r>
          </a:p>
          <a:p>
            <a:pPr eaLnBrk="1" hangingPunct="1"/>
            <a:r>
              <a:rPr lang="en-US" altLang="en-US" sz="1000" dirty="0">
                <a:latin typeface="Arial" panose="020B0604020202020204" pitchFamily="34" charset="0"/>
              </a:rPr>
              <a:t> </a:t>
            </a:r>
          </a:p>
        </p:txBody>
      </p:sp>
      <p:sp>
        <p:nvSpPr>
          <p:cNvPr id="8499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34480239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body" idx="1"/>
          </p:nvPr>
        </p:nvSpPr>
        <p:spPr>
          <a:xfrm>
            <a:off x="912813" y="4413250"/>
            <a:ext cx="5027612" cy="44196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 typeface="Arial" panose="020B0604020202020204" pitchFamily="34" charset="0"/>
              <a:buChar char="•"/>
            </a:pPr>
            <a:r>
              <a:rPr lang="en-US" altLang="en-US" dirty="0">
                <a:latin typeface="Arial" panose="020B0604020202020204" pitchFamily="34" charset="0"/>
              </a:rPr>
              <a:t>Since you don’t know how many years your spouse might outlive you, determining what is adequate regarding insurance is impossible.  A crystal ball is not needed with RCSBP - it simply </a:t>
            </a:r>
            <a:r>
              <a:rPr lang="en-US" altLang="en-US" u="sng" dirty="0">
                <a:latin typeface="Arial" panose="020B0604020202020204" pitchFamily="34" charset="0"/>
              </a:rPr>
              <a:t>cannot</a:t>
            </a:r>
            <a:r>
              <a:rPr lang="en-US" altLang="en-US" dirty="0">
                <a:latin typeface="Arial" panose="020B0604020202020204" pitchFamily="34" charset="0"/>
              </a:rPr>
              <a:t> be outlived. </a:t>
            </a:r>
          </a:p>
          <a:p>
            <a:pPr marL="171450" indent="-171450" eaLnBrk="1" hangingPunct="1">
              <a:buFont typeface="Arial" panose="020B0604020202020204" pitchFamily="34" charset="0"/>
              <a:buChar char="•"/>
            </a:pPr>
            <a:r>
              <a:rPr lang="en-US" altLang="en-US" dirty="0">
                <a:latin typeface="Arial" panose="020B0604020202020204" pitchFamily="34" charset="0"/>
              </a:rPr>
              <a:t>RCSBP’s inflation-fighter is its guaranteed cost-of-living adjustments (COLAs).  Increasing life insurance is needed as one ages, due to inflation’s eroding effect on the dollar’s purchasing power. </a:t>
            </a:r>
          </a:p>
          <a:p>
            <a:pPr marL="171450" indent="-171450" eaLnBrk="1" hangingPunct="1">
              <a:buFont typeface="Arial" panose="020B0604020202020204" pitchFamily="34" charset="0"/>
              <a:buChar char="•"/>
            </a:pPr>
            <a:r>
              <a:rPr lang="en-US" altLang="en-US" dirty="0">
                <a:latin typeface="Arial" panose="020B0604020202020204" pitchFamily="34" charset="0"/>
              </a:rPr>
              <a:t>Try to adjust your thinking from short-sighted to long-term.  When you </a:t>
            </a:r>
            <a:r>
              <a:rPr lang="en-US" altLang="en-US" u="sng" dirty="0">
                <a:latin typeface="Arial" panose="020B0604020202020204" pitchFamily="34" charset="0"/>
              </a:rPr>
              <a:t>limit</a:t>
            </a:r>
            <a:r>
              <a:rPr lang="en-US" altLang="en-US" dirty="0">
                <a:latin typeface="Arial" panose="020B0604020202020204" pitchFamily="34" charset="0"/>
              </a:rPr>
              <a:t> your view, life insurance may appear more attractive (i.e., cheaper) than SBP.  But, if you compare RCSBP and SBP costs and benefits with life insurance costs and benefits for each year in the future, you’ll see that insurance costs </a:t>
            </a:r>
            <a:r>
              <a:rPr lang="en-US" altLang="en-US" u="sng" dirty="0">
                <a:latin typeface="Arial" panose="020B0604020202020204" pitchFamily="34" charset="0"/>
              </a:rPr>
              <a:t>must</a:t>
            </a:r>
            <a:r>
              <a:rPr lang="en-US" altLang="en-US" dirty="0">
                <a:latin typeface="Arial" panose="020B0604020202020204" pitchFamily="34" charset="0"/>
              </a:rPr>
              <a:t> increase dramatically based on the insurer’s increased risk of paying a policy.  Since RCSBP and SBP simply protect your beneficiaries from inflation through yearly COLA increases as needed. </a:t>
            </a:r>
          </a:p>
        </p:txBody>
      </p:sp>
      <p:sp>
        <p:nvSpPr>
          <p:cNvPr id="870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02996566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altLang="en-US" dirty="0">
                <a:latin typeface="Arial" panose="020B0604020202020204" pitchFamily="34" charset="0"/>
              </a:rPr>
              <a:t>  For more information on RCSBP you can visit the following listed sites or contact the listed contacts.  These sites and contacts can also provide information on other retirement related issues.  </a:t>
            </a:r>
          </a:p>
        </p:txBody>
      </p:sp>
    </p:spTree>
    <p:extLst>
      <p:ext uri="{BB962C8B-B14F-4D97-AF65-F5344CB8AC3E}">
        <p14:creationId xmlns:p14="http://schemas.microsoft.com/office/powerpoint/2010/main" val="22786775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a:latin typeface="Arial" panose="020B0604020202020204" pitchFamily="34" charset="0"/>
            </a:endParaRPr>
          </a:p>
        </p:txBody>
      </p:sp>
      <p:sp>
        <p:nvSpPr>
          <p:cNvPr id="2867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3922940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
        <p:nvSpPr>
          <p:cNvPr id="3174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351651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912813" y="4414838"/>
            <a:ext cx="5030787" cy="47275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a:latin typeface="Arial" panose="020B0604020202020204" pitchFamily="34" charset="0"/>
            </a:endParaRPr>
          </a:p>
        </p:txBody>
      </p:sp>
      <p:sp>
        <p:nvSpPr>
          <p:cNvPr id="327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585453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950948" y="4480348"/>
            <a:ext cx="5233459" cy="4565889"/>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
        <p:nvSpPr>
          <p:cNvPr id="378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27918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solidFill>
                <a:srgbClr val="FF0000"/>
              </a:solidFill>
              <a:latin typeface="Arial" panose="020B0604020202020204" pitchFamily="34" charset="0"/>
            </a:endParaRPr>
          </a:p>
        </p:txBody>
      </p:sp>
    </p:spTree>
    <p:extLst>
      <p:ext uri="{BB962C8B-B14F-4D97-AF65-F5344CB8AC3E}">
        <p14:creationId xmlns:p14="http://schemas.microsoft.com/office/powerpoint/2010/main" val="4119480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
        <p:nvSpPr>
          <p:cNvPr id="3481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8240825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Slide">
    <p:bg>
      <p:bgPr>
        <a:blipFill dpi="0" rotWithShape="1">
          <a:blip r:embed="rId2">
            <a:lum/>
          </a:blip>
          <a:srcRect/>
          <a:stretch>
            <a:fillRect t="38000" b="-2000"/>
          </a:stretch>
        </a:blipFill>
        <a:effectLst/>
      </p:bgPr>
    </p:bg>
    <p:spTree>
      <p:nvGrpSpPr>
        <p:cNvPr id="1" name=""/>
        <p:cNvGrpSpPr/>
        <p:nvPr/>
      </p:nvGrpSpPr>
      <p:grpSpPr>
        <a:xfrm>
          <a:off x="0" y="0"/>
          <a:ext cx="0" cy="0"/>
          <a:chOff x="0" y="0"/>
          <a:chExt cx="0" cy="0"/>
        </a:xfrm>
      </p:grpSpPr>
      <p:grpSp>
        <p:nvGrpSpPr>
          <p:cNvPr id="2" name="Group 11"/>
          <p:cNvGrpSpPr>
            <a:grpSpLocks/>
          </p:cNvGrpSpPr>
          <p:nvPr userDrawn="1"/>
        </p:nvGrpSpPr>
        <p:grpSpPr bwMode="auto">
          <a:xfrm>
            <a:off x="0" y="495300"/>
            <a:ext cx="9144000" cy="1752600"/>
            <a:chOff x="0" y="495300"/>
            <a:chExt cx="9144000" cy="1752600"/>
          </a:xfrm>
        </p:grpSpPr>
        <p:sp>
          <p:nvSpPr>
            <p:cNvPr id="7" name="Rectangle 6"/>
            <p:cNvSpPr/>
            <p:nvPr userDrawn="1"/>
          </p:nvSpPr>
          <p:spPr bwMode="auto">
            <a:xfrm>
              <a:off x="0" y="1447800"/>
              <a:ext cx="9144000" cy="274638"/>
            </a:xfrm>
            <a:prstGeom prst="rect">
              <a:avLst/>
            </a:prstGeom>
            <a:solidFill>
              <a:schemeClr val="tx1"/>
            </a:solidFill>
            <a:ln w="9525" cap="flat" cmpd="sng" algn="ctr">
              <a:noFill/>
              <a:prstDash val="solid"/>
              <a:round/>
              <a:headEnd type="none" w="med" len="med"/>
              <a:tailEnd type="none" w="med" len="med"/>
            </a:ln>
            <a:effectLst/>
          </p:spPr>
          <p:txBody>
            <a:bodyPr/>
            <a:lstStyle/>
            <a:p>
              <a:pPr defTabSz="914293" eaLnBrk="0" fontAlgn="base" hangingPunct="0">
                <a:spcBef>
                  <a:spcPct val="0"/>
                </a:spcBef>
                <a:spcAft>
                  <a:spcPct val="0"/>
                </a:spcAft>
                <a:defRPr/>
              </a:pPr>
              <a:endParaRPr lang="en-US" sz="1700" dirty="0">
                <a:solidFill>
                  <a:srgbClr val="000000"/>
                </a:solidFill>
                <a:cs typeface="Arial" charset="0"/>
              </a:endParaRPr>
            </a:p>
          </p:txBody>
        </p:sp>
        <p:sp>
          <p:nvSpPr>
            <p:cNvPr id="8" name="Rectangle 7"/>
            <p:cNvSpPr/>
            <p:nvPr userDrawn="1"/>
          </p:nvSpPr>
          <p:spPr bwMode="auto">
            <a:xfrm>
              <a:off x="0" y="1235075"/>
              <a:ext cx="9144000" cy="136525"/>
            </a:xfrm>
            <a:prstGeom prst="rect">
              <a:avLst/>
            </a:prstGeom>
            <a:solidFill>
              <a:srgbClr val="FECD02"/>
            </a:solidFill>
            <a:ln w="9525" cap="flat" cmpd="sng" algn="ctr">
              <a:noFill/>
              <a:prstDash val="solid"/>
              <a:round/>
              <a:headEnd type="none" w="med" len="med"/>
              <a:tailEnd type="none" w="med" len="med"/>
            </a:ln>
            <a:effectLst/>
          </p:spPr>
          <p:txBody>
            <a:bodyPr/>
            <a:lstStyle/>
            <a:p>
              <a:pPr defTabSz="914293" eaLnBrk="0" fontAlgn="base" hangingPunct="0">
                <a:spcBef>
                  <a:spcPct val="0"/>
                </a:spcBef>
                <a:spcAft>
                  <a:spcPct val="0"/>
                </a:spcAft>
                <a:defRPr/>
              </a:pPr>
              <a:endParaRPr lang="en-US" sz="1700" dirty="0">
                <a:solidFill>
                  <a:srgbClr val="000000"/>
                </a:solidFill>
                <a:cs typeface="Arial" charset="0"/>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3702050" y="495300"/>
              <a:ext cx="1752600" cy="1752600"/>
            </a:xfrm>
            <a:prstGeom prst="rect">
              <a:avLst/>
            </a:prstGeom>
            <a:effectLst>
              <a:outerShdw blurRad="50800" dist="38100" dir="2700000" algn="tl" rotWithShape="0">
                <a:prstClr val="black">
                  <a:alpha val="40000"/>
                </a:prstClr>
              </a:outerShdw>
            </a:effectLst>
          </p:spPr>
        </p:pic>
      </p:grpSp>
      <p:sp>
        <p:nvSpPr>
          <p:cNvPr id="14" name="Subtitle 2"/>
          <p:cNvSpPr>
            <a:spLocks noGrp="1"/>
          </p:cNvSpPr>
          <p:nvPr>
            <p:ph type="subTitle" idx="1"/>
          </p:nvPr>
        </p:nvSpPr>
        <p:spPr>
          <a:xfrm>
            <a:off x="838200" y="4191000"/>
            <a:ext cx="7620000" cy="1143000"/>
          </a:xfrm>
          <a:prstGeom prst="rect">
            <a:avLst/>
          </a:prstGeom>
        </p:spPr>
        <p:txBody>
          <a:bodyPr>
            <a:normAutofit/>
          </a:bodyPr>
          <a:lstStyle>
            <a:lvl1pPr marL="0" indent="0" algn="ctr">
              <a:buNone/>
              <a:defRPr sz="2000" b="0" baseline="0">
                <a:solidFill>
                  <a:schemeClr val="tx1">
                    <a:lumMod val="65000"/>
                    <a:lumOff val="35000"/>
                  </a:schemeClr>
                </a:solidFill>
                <a:latin typeface="Calibri" pitchFamily="34" charset="0"/>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39"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endParaRPr lang="en-US" dirty="0"/>
          </a:p>
        </p:txBody>
      </p:sp>
      <p:sp>
        <p:nvSpPr>
          <p:cNvPr id="20" name="Title 19"/>
          <p:cNvSpPr>
            <a:spLocks noGrp="1"/>
          </p:cNvSpPr>
          <p:nvPr>
            <p:ph type="title"/>
          </p:nvPr>
        </p:nvSpPr>
        <p:spPr>
          <a:xfrm>
            <a:off x="457200" y="2743200"/>
            <a:ext cx="8229600" cy="731838"/>
          </a:xfrm>
          <a:prstGeom prst="rect">
            <a:avLst/>
          </a:prstGeom>
        </p:spPr>
        <p:txBody>
          <a:bodyPr/>
          <a:lstStyle>
            <a:lvl1pPr algn="ctr">
              <a:defRPr sz="4800" b="1">
                <a:solidFill>
                  <a:schemeClr val="tx1"/>
                </a:solidFill>
                <a:latin typeface="Arial Narrow" panose="020B0606020202030204" pitchFamily="34" charset="0"/>
              </a:defRPr>
            </a:lvl1pPr>
          </a:lstStyle>
          <a:p>
            <a:r>
              <a:rPr lang="en-US" dirty="0"/>
              <a:t>Click to edit Master title style</a:t>
            </a:r>
          </a:p>
        </p:txBody>
      </p:sp>
      <p:sp>
        <p:nvSpPr>
          <p:cNvPr id="3" name="Rectangle 2">
            <a:extLst>
              <a:ext uri="{FF2B5EF4-FFF2-40B4-BE49-F238E27FC236}">
                <a16:creationId xmlns:a16="http://schemas.microsoft.com/office/drawing/2014/main" id="{929794AB-A5A4-4269-8777-B465A35F6B14}"/>
              </a:ext>
            </a:extLst>
          </p:cNvPr>
          <p:cNvSpPr/>
          <p:nvPr userDrawn="1"/>
        </p:nvSpPr>
        <p:spPr bwMode="auto">
          <a:xfrm>
            <a:off x="0" y="6172200"/>
            <a:ext cx="9144000" cy="19050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1357313"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bg1"/>
              </a:solidFill>
              <a:effectLst/>
              <a:latin typeface="Arial Narrow" panose="020B0606020202030204" pitchFamily="34" charset="0"/>
            </a:endParaRPr>
          </a:p>
        </p:txBody>
      </p:sp>
    </p:spTree>
    <p:extLst>
      <p:ext uri="{BB962C8B-B14F-4D97-AF65-F5344CB8AC3E}">
        <p14:creationId xmlns:p14="http://schemas.microsoft.com/office/powerpoint/2010/main" val="208338518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864F5376-3F60-4784-8FC9-D57918BBE269}"/>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3DED824-7EDC-4A7D-9A57-162C23DFEA48}"/>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0EE23B1-F7E0-460C-9E7E-7D5459A41E9F}"/>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900DC553-44BE-4216-A91E-1B0CA6FE222A}"/>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31838"/>
          </a:xfrm>
          <a:prstGeom prst="rect">
            <a:avLst/>
          </a:prstGeom>
        </p:spPr>
        <p:txBody>
          <a:bodyPr anchor="ctr"/>
          <a:lstStyle/>
          <a:p>
            <a:r>
              <a:rPr lang="en-US" dirty="0"/>
              <a:t>Click to edit Master title style</a:t>
            </a:r>
          </a:p>
        </p:txBody>
      </p:sp>
      <p:sp>
        <p:nvSpPr>
          <p:cNvPr id="3" name="Content Placeholder 2"/>
          <p:cNvSpPr>
            <a:spLocks noGrp="1"/>
          </p:cNvSpPr>
          <p:nvPr>
            <p:ph sz="half" idx="1"/>
          </p:nvPr>
        </p:nvSpPr>
        <p:spPr>
          <a:xfrm>
            <a:off x="457200" y="1418402"/>
            <a:ext cx="4038600" cy="4712525"/>
          </a:xfrm>
          <a:prstGeom prst="rect">
            <a:avLst/>
          </a:prstGeo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18402"/>
            <a:ext cx="4038600" cy="4712525"/>
          </a:xfrm>
          <a:prstGeom prst="rect">
            <a:avLst/>
          </a:prstGeo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AFECB12F-7C81-4ABF-BDBC-BBDA11FC6E7E}" type="slidenum">
              <a:rPr lang="en-US" altLang="en-US"/>
              <a:pPr>
                <a:defRPr/>
              </a:pPr>
              <a:t>‹#›</a:t>
            </a:fld>
            <a:endParaRPr lang="en-US" altLang="en-US" dirty="0"/>
          </a:p>
        </p:txBody>
      </p:sp>
    </p:spTree>
    <p:extLst>
      <p:ext uri="{BB962C8B-B14F-4D97-AF65-F5344CB8AC3E}">
        <p14:creationId xmlns:p14="http://schemas.microsoft.com/office/powerpoint/2010/main" val="4030447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noChangeArrowheads="1"/>
          </p:cNvSpPr>
          <p:nvPr>
            <p:ph type="dt" sz="half" idx="10"/>
          </p:nvPr>
        </p:nvSpPr>
        <p:spPr>
          <a:xfrm>
            <a:off x="6896100" y="6578600"/>
            <a:ext cx="2133600" cy="228600"/>
          </a:xfrm>
          <a:prstGeom prst="rect">
            <a:avLst/>
          </a:prstGeom>
        </p:spPr>
        <p:txBody>
          <a:bodyPr/>
          <a:lstStyle>
            <a:lvl1pPr eaLnBrk="1" hangingPunct="1">
              <a:defRPr>
                <a:latin typeface="Arial" charset="0"/>
              </a:defRPr>
            </a:lvl1pPr>
          </a:lstStyle>
          <a:p>
            <a:pPr>
              <a:defRPr/>
            </a:pPr>
            <a:endParaRPr lang="en-US" dirty="0"/>
          </a:p>
        </p:txBody>
      </p:sp>
    </p:spTree>
    <p:extLst>
      <p:ext uri="{BB962C8B-B14F-4D97-AF65-F5344CB8AC3E}">
        <p14:creationId xmlns:p14="http://schemas.microsoft.com/office/powerpoint/2010/main" val="34372000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356350"/>
            <a:ext cx="2133600" cy="365125"/>
          </a:xfrm>
          <a:prstGeom prst="rect">
            <a:avLst/>
          </a:prstGeom>
        </p:spPr>
        <p:txBody>
          <a:bodyPr/>
          <a:lstStyle>
            <a:lvl1pPr eaLnBrk="1" hangingPunct="1">
              <a:defRPr>
                <a:latin typeface="Arial" charset="0"/>
              </a:defRPr>
            </a:lvl1pPr>
          </a:lstStyle>
          <a:p>
            <a:pPr>
              <a:defRPr/>
            </a:pPr>
            <a:endParaRPr lang="en-US" dirty="0"/>
          </a:p>
        </p:txBody>
      </p:sp>
    </p:spTree>
    <p:extLst>
      <p:ext uri="{BB962C8B-B14F-4D97-AF65-F5344CB8AC3E}">
        <p14:creationId xmlns:p14="http://schemas.microsoft.com/office/powerpoint/2010/main" val="789508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38FB707-712A-46EB-BD4B-2E66E8E078A0}"/>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94DF074E-EA7F-4117-93F2-FCD2146EEE89}"/>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6ACA33CD-88E5-44BF-9325-88C04272FE67}"/>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9BB571FF-BBC9-45F6-96F3-44E661821BD1}"/>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0058FD0-90E1-4E5E-8E7E-688C8A603726}"/>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ustom Layout">
    <p:bg>
      <p:bgRef idx="1001">
        <a:schemeClr val="bg1"/>
      </p:bgRef>
    </p:bg>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19C22363-E9D1-4497-ADA9-AD797A8029A4}"/>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bg>
      <p:bgRef idx="1001">
        <a:schemeClr val="bg1"/>
      </p:bgRef>
    </p:bg>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366D86A5-5350-4E18-81A5-D8A2E3380015}"/>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bg>
      <p:bgRef idx="1001">
        <a:schemeClr val="bg1"/>
      </p:bgRef>
    </p:bg>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DD8BE455-07B0-484B-93AD-D2D9626A6956}"/>
              </a:ext>
            </a:extLst>
          </p:cNvPr>
          <p:cNvSpPr>
            <a:spLocks noGrp="1"/>
          </p:cNvSpPr>
          <p:nvPr>
            <p:ph type="sldNum" sz="quarter" idx="10"/>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bwMode="auto">
          <a:xfrm>
            <a:off x="533400" y="508460"/>
            <a:ext cx="8534400" cy="169813"/>
          </a:xfrm>
          <a:prstGeom prst="rect">
            <a:avLst/>
          </a:prstGeom>
          <a:solidFill>
            <a:srgbClr val="FFCC01"/>
          </a:solidFill>
          <a:ln w="9525" cap="flat" cmpd="sng" algn="ctr">
            <a:noFill/>
            <a:prstDash val="solid"/>
            <a:round/>
            <a:headEnd type="none" w="med" len="med"/>
            <a:tailEnd type="none" w="med" len="med"/>
          </a:ln>
          <a:effectLst/>
        </p:spPr>
        <p:txBody>
          <a:bodyPr lIns="91430" tIns="45715" rIns="91430" bIns="45715"/>
          <a:lstStyle/>
          <a:p>
            <a:pPr defTabSz="914293" eaLnBrk="0" fontAlgn="base" hangingPunct="0">
              <a:spcBef>
                <a:spcPct val="0"/>
              </a:spcBef>
              <a:spcAft>
                <a:spcPct val="0"/>
              </a:spcAft>
              <a:defRPr/>
            </a:pPr>
            <a:endParaRPr lang="en-US" sz="1700">
              <a:solidFill>
                <a:srgbClr val="000000"/>
              </a:solidFill>
              <a:cs typeface="Arial" charset="0"/>
            </a:endParaRPr>
          </a:p>
        </p:txBody>
      </p:sp>
      <p:sp>
        <p:nvSpPr>
          <p:cNvPr id="12" name="Slide Number Placeholder 8"/>
          <p:cNvSpPr txBox="1">
            <a:spLocks/>
          </p:cNvSpPr>
          <p:nvPr/>
        </p:nvSpPr>
        <p:spPr>
          <a:xfrm>
            <a:off x="6858000" y="6448425"/>
            <a:ext cx="2133600" cy="381000"/>
          </a:xfrm>
          <a:prstGeom prst="rect">
            <a:avLst/>
          </a:prstGeom>
        </p:spPr>
        <p:txBody>
          <a:bodyPr lIns="91430" tIns="45715" rIns="91430" bIns="45715" anchor="ctr"/>
          <a:lstStyle>
            <a:lvl1pPr algn="r" defTabSz="914293">
              <a:lnSpc>
                <a:spcPct val="100000"/>
              </a:lnSpc>
              <a:spcBef>
                <a:spcPts val="0"/>
              </a:spcBef>
              <a:spcAft>
                <a:spcPts val="0"/>
              </a:spcAft>
              <a:defRPr sz="1200" b="1">
                <a:solidFill>
                  <a:srgbClr val="FFFFFF"/>
                </a:solidFill>
                <a:latin typeface="Calibri" pitchFamily="34" charset="0"/>
                <a:cs typeface="+mn-cs"/>
              </a:defRPr>
            </a:lvl1pPr>
          </a:lstStyle>
          <a:p>
            <a:pPr fontAlgn="base">
              <a:defRPr/>
            </a:pPr>
            <a:fld id="{6931C857-EBCB-4DAE-BDEE-A11B2D89C35C}" type="slidenum">
              <a:rPr lang="en-US" smtClean="0"/>
              <a:pPr fontAlgn="base">
                <a:defRPr/>
              </a:pPr>
              <a:t>‹#›</a:t>
            </a:fld>
            <a:endParaRPr lang="en-US" dirty="0"/>
          </a:p>
        </p:txBody>
      </p:sp>
      <p:pic>
        <p:nvPicPr>
          <p:cNvPr id="6" name="Picture 5"/>
          <p:cNvPicPr>
            <a:picLocks noChangeAspect="1"/>
          </p:cNvPicPr>
          <p:nvPr userDrawn="1"/>
        </p:nvPicPr>
        <p:blipFill>
          <a:blip r:embed="rId19" cstate="print">
            <a:extLst>
              <a:ext uri="{28A0092B-C50C-407E-A947-70E740481C1C}">
                <a14:useLocalDpi xmlns:a14="http://schemas.microsoft.com/office/drawing/2010/main" val="0"/>
              </a:ext>
            </a:extLst>
          </a:blip>
          <a:srcRect/>
          <a:stretch/>
        </p:blipFill>
        <p:spPr>
          <a:xfrm>
            <a:off x="51757" y="41696"/>
            <a:ext cx="699157" cy="699157"/>
          </a:xfrm>
          <a:prstGeom prst="rect">
            <a:avLst/>
          </a:prstGeom>
        </p:spPr>
      </p:pic>
      <p:sp>
        <p:nvSpPr>
          <p:cNvPr id="5" name="Rectangle 4">
            <a:extLst>
              <a:ext uri="{FF2B5EF4-FFF2-40B4-BE49-F238E27FC236}">
                <a16:creationId xmlns:a16="http://schemas.microsoft.com/office/drawing/2014/main" id="{99382BFD-2828-4255-96C4-4BA1E465C1B4}"/>
              </a:ext>
            </a:extLst>
          </p:cNvPr>
          <p:cNvSpPr/>
          <p:nvPr userDrawn="1"/>
        </p:nvSpPr>
        <p:spPr bwMode="auto">
          <a:xfrm>
            <a:off x="392709" y="6681333"/>
            <a:ext cx="8534400" cy="169813"/>
          </a:xfrm>
          <a:prstGeom prst="rect">
            <a:avLst/>
          </a:prstGeom>
          <a:solidFill>
            <a:srgbClr val="FFCC01"/>
          </a:solidFill>
          <a:ln w="9525" cap="flat" cmpd="sng" algn="ctr">
            <a:noFill/>
            <a:prstDash val="solid"/>
            <a:round/>
            <a:headEnd type="none" w="med" len="med"/>
            <a:tailEnd type="none" w="med" len="med"/>
          </a:ln>
          <a:effectLst/>
        </p:spPr>
        <p:txBody>
          <a:bodyPr lIns="91430" tIns="45715" rIns="91430" bIns="45715"/>
          <a:lstStyle/>
          <a:p>
            <a:pPr defTabSz="914293" eaLnBrk="0" fontAlgn="base" hangingPunct="0">
              <a:spcBef>
                <a:spcPct val="0"/>
              </a:spcBef>
              <a:spcAft>
                <a:spcPct val="0"/>
              </a:spcAft>
              <a:defRPr/>
            </a:pPr>
            <a:endParaRPr lang="en-US" sz="1700">
              <a:solidFill>
                <a:srgbClr val="000000"/>
              </a:solidFill>
              <a:cs typeface="Arial" charset="0"/>
            </a:endParaRPr>
          </a:p>
        </p:txBody>
      </p:sp>
      <p:sp>
        <p:nvSpPr>
          <p:cNvPr id="7" name="Slide Number Placeholder 5">
            <a:extLst>
              <a:ext uri="{FF2B5EF4-FFF2-40B4-BE49-F238E27FC236}">
                <a16:creationId xmlns:a16="http://schemas.microsoft.com/office/drawing/2014/main" id="{637A9D74-BAFA-4F3B-81AD-BC9D2E3B90A6}"/>
              </a:ext>
            </a:extLst>
          </p:cNvPr>
          <p:cNvSpPr>
            <a:spLocks noGrp="1"/>
          </p:cNvSpPr>
          <p:nvPr>
            <p:ph type="sldNum" sz="quarter" idx="4"/>
          </p:nvPr>
        </p:nvSpPr>
        <p:spPr>
          <a:xfrm>
            <a:off x="8415068" y="6659562"/>
            <a:ext cx="444500" cy="212725"/>
          </a:xfrm>
          <a:prstGeom prst="rect">
            <a:avLst/>
          </a:prstGeom>
        </p:spPr>
        <p:txBody>
          <a:bodyPr/>
          <a:lstStyle>
            <a:lvl1pPr algn="r">
              <a:defRPr sz="1000" b="1" smtClean="0"/>
            </a:lvl1pPr>
          </a:lstStyle>
          <a:p>
            <a:pPr>
              <a:defRPr/>
            </a:pPr>
            <a:fld id="{301A75A4-4FA6-4EF7-BA72-742C13F88E10}" type="slidenum">
              <a:rPr lang="en-US" smtClean="0"/>
              <a:pPr>
                <a:defRPr/>
              </a:pPr>
              <a:t>‹#›</a:t>
            </a:fld>
            <a:endParaRPr lang="en-US" dirty="0"/>
          </a:p>
        </p:txBody>
      </p:sp>
      <p:pic>
        <p:nvPicPr>
          <p:cNvPr id="3" name="Picture 2">
            <a:extLst>
              <a:ext uri="{FF2B5EF4-FFF2-40B4-BE49-F238E27FC236}">
                <a16:creationId xmlns:a16="http://schemas.microsoft.com/office/drawing/2014/main" id="{D8BB7025-ECE8-2062-A664-8C3EAF6DF5DD}"/>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7467600" y="4862092"/>
            <a:ext cx="1317421" cy="1402183"/>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80" r:id="rId14"/>
    <p:sldLayoutId id="2147483683" r:id="rId15"/>
    <p:sldLayoutId id="2147483684" r:id="rId16"/>
    <p:sldLayoutId id="2147483685" r:id="rId17"/>
  </p:sldLayoutIdLst>
  <p:hf hdr="0" ftr="0"/>
  <p:txStyles>
    <p:titleStyle>
      <a:lvl1pPr algn="ctr" defTabSz="912813" rtl="0" eaLnBrk="0" fontAlgn="base" hangingPunct="0">
        <a:spcBef>
          <a:spcPct val="0"/>
        </a:spcBef>
        <a:spcAft>
          <a:spcPct val="0"/>
        </a:spcAft>
        <a:defRPr sz="4400">
          <a:solidFill>
            <a:schemeClr val="tx2"/>
          </a:solidFill>
          <a:latin typeface="Arial" charset="0"/>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307696" algn="ctr" defTabSz="913472" rtl="0" fontAlgn="base">
        <a:spcBef>
          <a:spcPct val="0"/>
        </a:spcBef>
        <a:spcAft>
          <a:spcPct val="0"/>
        </a:spcAft>
        <a:defRPr sz="4400">
          <a:solidFill>
            <a:schemeClr val="tx2"/>
          </a:solidFill>
          <a:latin typeface="Arial" charset="0"/>
        </a:defRPr>
      </a:lvl6pPr>
      <a:lvl7pPr marL="615391" algn="ctr" defTabSz="913472" rtl="0" fontAlgn="base">
        <a:spcBef>
          <a:spcPct val="0"/>
        </a:spcBef>
        <a:spcAft>
          <a:spcPct val="0"/>
        </a:spcAft>
        <a:defRPr sz="4400">
          <a:solidFill>
            <a:schemeClr val="tx2"/>
          </a:solidFill>
          <a:latin typeface="Arial" charset="0"/>
        </a:defRPr>
      </a:lvl7pPr>
      <a:lvl8pPr marL="923087" algn="ctr" defTabSz="913472" rtl="0" fontAlgn="base">
        <a:spcBef>
          <a:spcPct val="0"/>
        </a:spcBef>
        <a:spcAft>
          <a:spcPct val="0"/>
        </a:spcAft>
        <a:defRPr sz="4400">
          <a:solidFill>
            <a:schemeClr val="tx2"/>
          </a:solidFill>
          <a:latin typeface="Arial" charset="0"/>
        </a:defRPr>
      </a:lvl8pPr>
      <a:lvl9pPr marL="1230782" algn="ctr" defTabSz="913472" rtl="0" fontAlgn="base">
        <a:spcBef>
          <a:spcPct val="0"/>
        </a:spcBef>
        <a:spcAft>
          <a:spcPct val="0"/>
        </a:spcAft>
        <a:defRPr sz="4400">
          <a:solidFill>
            <a:schemeClr val="tx2"/>
          </a:solidFill>
          <a:latin typeface="Arial" charset="0"/>
        </a:defRPr>
      </a:lvl9pPr>
    </p:titleStyle>
    <p:bodyStyle>
      <a:lvl1pPr marL="341313" indent="-341313" algn="l" defTabSz="912813" rtl="0" eaLnBrk="0" fontAlgn="base" hangingPunct="0">
        <a:spcBef>
          <a:spcPct val="20000"/>
        </a:spcBef>
        <a:spcAft>
          <a:spcPct val="0"/>
        </a:spcAft>
        <a:buChar char="•"/>
        <a:defRPr sz="3200">
          <a:solidFill>
            <a:schemeClr val="tx1"/>
          </a:solidFill>
          <a:latin typeface="Arial" charset="0"/>
          <a:ea typeface="+mn-ea"/>
          <a:cs typeface="+mn-cs"/>
        </a:defRPr>
      </a:lvl1pPr>
      <a:lvl2pPr marL="741363" indent="-284163" algn="l" defTabSz="912813" rtl="0" eaLnBrk="0" fontAlgn="base" hangingPunct="0">
        <a:spcBef>
          <a:spcPct val="20000"/>
        </a:spcBef>
        <a:spcAft>
          <a:spcPct val="0"/>
        </a:spcAft>
        <a:buChar char="–"/>
        <a:defRPr sz="2800">
          <a:solidFill>
            <a:schemeClr val="tx1"/>
          </a:solidFill>
          <a:latin typeface="Arial" charset="0"/>
        </a:defRPr>
      </a:lvl2pPr>
      <a:lvl3pPr marL="1141413" indent="-228600" algn="l" defTabSz="912813" rtl="0" eaLnBrk="0" fontAlgn="base" hangingPunct="0">
        <a:spcBef>
          <a:spcPct val="20000"/>
        </a:spcBef>
        <a:spcAft>
          <a:spcPct val="0"/>
        </a:spcAft>
        <a:buChar char="•"/>
        <a:defRPr sz="2400">
          <a:solidFill>
            <a:schemeClr val="tx1"/>
          </a:solidFill>
          <a:latin typeface="Arial" charset="0"/>
        </a:defRPr>
      </a:lvl3pPr>
      <a:lvl4pPr marL="1600200" indent="-228600" algn="l" defTabSz="912813" rtl="0" eaLnBrk="0" fontAlgn="base" hangingPunct="0">
        <a:spcBef>
          <a:spcPct val="20000"/>
        </a:spcBef>
        <a:spcAft>
          <a:spcPct val="0"/>
        </a:spcAft>
        <a:buChar char="–"/>
        <a:defRPr sz="2000">
          <a:solidFill>
            <a:schemeClr val="tx1"/>
          </a:solidFill>
          <a:latin typeface="Arial" charset="0"/>
        </a:defRPr>
      </a:lvl4pPr>
      <a:lvl5pPr marL="2055813" indent="-228600" algn="l" defTabSz="912813" rtl="0" eaLnBrk="0" fontAlgn="base" hangingPunct="0">
        <a:spcBef>
          <a:spcPct val="20000"/>
        </a:spcBef>
        <a:spcAft>
          <a:spcPct val="0"/>
        </a:spcAft>
        <a:buChar char="»"/>
        <a:defRPr sz="2000">
          <a:solidFill>
            <a:schemeClr val="tx1"/>
          </a:solidFill>
          <a:latin typeface="Arial" charset="0"/>
        </a:defRPr>
      </a:lvl5pPr>
      <a:lvl6pPr marL="2364342" indent="-228635" algn="l" defTabSz="913472" rtl="0" fontAlgn="base">
        <a:spcBef>
          <a:spcPct val="20000"/>
        </a:spcBef>
        <a:spcAft>
          <a:spcPct val="0"/>
        </a:spcAft>
        <a:buChar char="»"/>
        <a:defRPr sz="2000">
          <a:solidFill>
            <a:schemeClr val="tx1"/>
          </a:solidFill>
          <a:latin typeface="+mn-lt"/>
        </a:defRPr>
      </a:lvl6pPr>
      <a:lvl7pPr marL="2672037" indent="-228635" algn="l" defTabSz="913472" rtl="0" fontAlgn="base">
        <a:spcBef>
          <a:spcPct val="20000"/>
        </a:spcBef>
        <a:spcAft>
          <a:spcPct val="0"/>
        </a:spcAft>
        <a:buChar char="»"/>
        <a:defRPr sz="2000">
          <a:solidFill>
            <a:schemeClr val="tx1"/>
          </a:solidFill>
          <a:latin typeface="+mn-lt"/>
        </a:defRPr>
      </a:lvl7pPr>
      <a:lvl8pPr marL="2979733" indent="-228635" algn="l" defTabSz="913472" rtl="0" fontAlgn="base">
        <a:spcBef>
          <a:spcPct val="20000"/>
        </a:spcBef>
        <a:spcAft>
          <a:spcPct val="0"/>
        </a:spcAft>
        <a:buChar char="»"/>
        <a:defRPr sz="2000">
          <a:solidFill>
            <a:schemeClr val="tx1"/>
          </a:solidFill>
          <a:latin typeface="+mn-lt"/>
        </a:defRPr>
      </a:lvl8pPr>
      <a:lvl9pPr marL="3287429" indent="-228635" algn="l" defTabSz="913472" rtl="0" fontAlgn="base">
        <a:spcBef>
          <a:spcPct val="20000"/>
        </a:spcBef>
        <a:spcAft>
          <a:spcPct val="0"/>
        </a:spcAft>
        <a:buChar char="»"/>
        <a:defRPr sz="2000">
          <a:solidFill>
            <a:schemeClr val="tx1"/>
          </a:solidFill>
          <a:latin typeface="+mn-lt"/>
        </a:defRPr>
      </a:lvl9pPr>
    </p:bodyStyle>
    <p:otherStyle>
      <a:defPPr>
        <a:defRPr lang="en-US"/>
      </a:defPPr>
      <a:lvl1pPr marL="0" algn="l" defTabSz="615391" rtl="0" eaLnBrk="1" latinLnBrk="0" hangingPunct="1">
        <a:defRPr sz="1200" kern="1200">
          <a:solidFill>
            <a:schemeClr val="tx1"/>
          </a:solidFill>
          <a:latin typeface="+mn-lt"/>
          <a:ea typeface="+mn-ea"/>
          <a:cs typeface="+mn-cs"/>
        </a:defRPr>
      </a:lvl1pPr>
      <a:lvl2pPr marL="307696" algn="l" defTabSz="615391" rtl="0" eaLnBrk="1" latinLnBrk="0" hangingPunct="1">
        <a:defRPr sz="1200" kern="1200">
          <a:solidFill>
            <a:schemeClr val="tx1"/>
          </a:solidFill>
          <a:latin typeface="+mn-lt"/>
          <a:ea typeface="+mn-ea"/>
          <a:cs typeface="+mn-cs"/>
        </a:defRPr>
      </a:lvl2pPr>
      <a:lvl3pPr marL="615391" algn="l" defTabSz="615391" rtl="0" eaLnBrk="1" latinLnBrk="0" hangingPunct="1">
        <a:defRPr sz="1200" kern="1200">
          <a:solidFill>
            <a:schemeClr val="tx1"/>
          </a:solidFill>
          <a:latin typeface="+mn-lt"/>
          <a:ea typeface="+mn-ea"/>
          <a:cs typeface="+mn-cs"/>
        </a:defRPr>
      </a:lvl3pPr>
      <a:lvl4pPr marL="923087" algn="l" defTabSz="615391" rtl="0" eaLnBrk="1" latinLnBrk="0" hangingPunct="1">
        <a:defRPr sz="1200" kern="1200">
          <a:solidFill>
            <a:schemeClr val="tx1"/>
          </a:solidFill>
          <a:latin typeface="+mn-lt"/>
          <a:ea typeface="+mn-ea"/>
          <a:cs typeface="+mn-cs"/>
        </a:defRPr>
      </a:lvl4pPr>
      <a:lvl5pPr marL="1230782" algn="l" defTabSz="615391" rtl="0" eaLnBrk="1" latinLnBrk="0" hangingPunct="1">
        <a:defRPr sz="1200" kern="1200">
          <a:solidFill>
            <a:schemeClr val="tx1"/>
          </a:solidFill>
          <a:latin typeface="+mn-lt"/>
          <a:ea typeface="+mn-ea"/>
          <a:cs typeface="+mn-cs"/>
        </a:defRPr>
      </a:lvl5pPr>
      <a:lvl6pPr marL="1538478" algn="l" defTabSz="615391" rtl="0" eaLnBrk="1" latinLnBrk="0" hangingPunct="1">
        <a:defRPr sz="1200" kern="1200">
          <a:solidFill>
            <a:schemeClr val="tx1"/>
          </a:solidFill>
          <a:latin typeface="+mn-lt"/>
          <a:ea typeface="+mn-ea"/>
          <a:cs typeface="+mn-cs"/>
        </a:defRPr>
      </a:lvl6pPr>
      <a:lvl7pPr marL="1846174" algn="l" defTabSz="615391" rtl="0" eaLnBrk="1" latinLnBrk="0" hangingPunct="1">
        <a:defRPr sz="1200" kern="1200">
          <a:solidFill>
            <a:schemeClr val="tx1"/>
          </a:solidFill>
          <a:latin typeface="+mn-lt"/>
          <a:ea typeface="+mn-ea"/>
          <a:cs typeface="+mn-cs"/>
        </a:defRPr>
      </a:lvl7pPr>
      <a:lvl8pPr marL="2153869" algn="l" defTabSz="615391" rtl="0" eaLnBrk="1" latinLnBrk="0" hangingPunct="1">
        <a:defRPr sz="1200" kern="1200">
          <a:solidFill>
            <a:schemeClr val="tx1"/>
          </a:solidFill>
          <a:latin typeface="+mn-lt"/>
          <a:ea typeface="+mn-ea"/>
          <a:cs typeface="+mn-cs"/>
        </a:defRPr>
      </a:lvl8pPr>
      <a:lvl9pPr marL="2461565" algn="l" defTabSz="615391"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21.xml"/><Relationship Id="rId16" Type="http://schemas.openxmlformats.org/officeDocument/2006/relationships/diagramColors" Target="../diagrams/colors4.xml"/><Relationship Id="rId1" Type="http://schemas.openxmlformats.org/officeDocument/2006/relationships/slideLayout" Target="../slideLayouts/slideLayout15.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hyperlink" Target="https://myarmybenefits.us.army.mil/Benefit-Calculators/SBP-Premium-Calculator" TargetMode="External"/><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3" Type="http://schemas.openxmlformats.org/officeDocument/2006/relationships/hyperlink" Target="https://actuary.defense.gov/Survivor-Benefit-Plans/" TargetMode="External"/><Relationship Id="rId2" Type="http://schemas.openxmlformats.org/officeDocument/2006/relationships/notesSlide" Target="../notesSlides/notesSlide43.xml"/><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8" Type="http://schemas.openxmlformats.org/officeDocument/2006/relationships/hyperlink" Target="https://soldierforlife.army.mil/Retirement/NationalGuard" TargetMode="External"/><Relationship Id="rId3" Type="http://schemas.openxmlformats.org/officeDocument/2006/relationships/hyperlink" Target="http://soldierforlife.army.mil/retirement/" TargetMode="External"/><Relationship Id="rId7" Type="http://schemas.openxmlformats.org/officeDocument/2006/relationships/hyperlink" Target="https://soldierforlife.army.mil/Retirement/ArmyReserve" TargetMode="External"/><Relationship Id="rId2" Type="http://schemas.openxmlformats.org/officeDocument/2006/relationships/notesSlide" Target="../notesSlides/notesSlide44.xml"/><Relationship Id="rId1" Type="http://schemas.openxmlformats.org/officeDocument/2006/relationships/slideLayout" Target="../slideLayouts/slideLayout15.xml"/><Relationship Id="rId6" Type="http://schemas.openxmlformats.org/officeDocument/2006/relationships/hyperlink" Target="https://myarmybenefits.us.army.mil/" TargetMode="External"/><Relationship Id="rId5" Type="http://schemas.openxmlformats.org/officeDocument/2006/relationships/hyperlink" Target="http://myarmybenefits.us.army.mil/" TargetMode="External"/><Relationship Id="rId4" Type="http://schemas.openxmlformats.org/officeDocument/2006/relationships/hyperlink" Target="https://www.hrc.army.mil/content/Gray%20Area%20Retirements%20Branch"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5.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txBox="1">
            <a:spLocks noGrp="1"/>
          </p:cNvSpPr>
          <p:nvPr>
            <p:ph type="title"/>
          </p:nvPr>
        </p:nvSpPr>
        <p:spPr bwMode="auto">
          <a:xfrm>
            <a:off x="685800" y="4343400"/>
            <a:ext cx="7848600" cy="147732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eaLnBrk="1" hangingPunct="1"/>
            <a:br>
              <a:rPr lang="en-US" altLang="en-US" sz="3600" b="0" dirty="0">
                <a:solidFill>
                  <a:schemeClr val="tx1"/>
                </a:solidFill>
                <a:latin typeface="Arial" panose="020B0604020202020204" pitchFamily="34" charset="0"/>
              </a:rPr>
            </a:b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Army Retirement Services Office</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January 2024</a:t>
            </a:r>
            <a:endParaRPr lang="en-US" altLang="en-US" sz="1800" b="0" i="1" dirty="0">
              <a:solidFill>
                <a:schemeClr val="tx1"/>
              </a:solidFill>
            </a:endParaRPr>
          </a:p>
        </p:txBody>
      </p:sp>
      <p:sp>
        <p:nvSpPr>
          <p:cNvPr id="21507" name="Rectangle 3"/>
          <p:cNvSpPr>
            <a:spLocks noChangeArrowheads="1"/>
          </p:cNvSpPr>
          <p:nvPr/>
        </p:nvSpPr>
        <p:spPr bwMode="auto">
          <a:xfrm>
            <a:off x="1028700" y="2895600"/>
            <a:ext cx="70866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600" b="1" dirty="0">
                <a:cs typeface="Arial" panose="020B0604020202020204" pitchFamily="34" charset="0"/>
              </a:rPr>
              <a:t>Department of the Army </a:t>
            </a:r>
          </a:p>
          <a:p>
            <a:pPr algn="ctr"/>
            <a:r>
              <a:rPr lang="en-US" altLang="en-US" sz="3600" b="1" dirty="0">
                <a:cs typeface="Arial" panose="020B0604020202020204" pitchFamily="34" charset="0"/>
              </a:rPr>
              <a:t>Reserve Component Survivor Benefit Plan (RCSBP) Brief </a:t>
            </a:r>
          </a:p>
        </p:txBody>
      </p:sp>
    </p:spTree>
    <p:extLst>
      <p:ext uri="{BB962C8B-B14F-4D97-AF65-F5344CB8AC3E}">
        <p14:creationId xmlns:p14="http://schemas.microsoft.com/office/powerpoint/2010/main" val="744900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143"/>
          <p:cNvSpPr>
            <a:spLocks noGrp="1" noChangeArrowheads="1"/>
          </p:cNvSpPr>
          <p:nvPr>
            <p:ph type="title"/>
          </p:nvPr>
        </p:nvSpPr>
        <p:spPr bwMode="auto">
          <a:xfrm>
            <a:off x="457200" y="5334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Three Part Decision</a:t>
            </a:r>
          </a:p>
        </p:txBody>
      </p:sp>
      <p:sp>
        <p:nvSpPr>
          <p:cNvPr id="2" name="Content Placeholder 1"/>
          <p:cNvSpPr>
            <a:spLocks noGrp="1"/>
          </p:cNvSpPr>
          <p:nvPr>
            <p:ph idx="1"/>
          </p:nvPr>
        </p:nvSpPr>
        <p:spPr>
          <a:xfrm>
            <a:off x="457200" y="1676400"/>
            <a:ext cx="8229600" cy="4449763"/>
          </a:xfrm>
        </p:spPr>
        <p:txBody>
          <a:bodyPr/>
          <a:lstStyle/>
          <a:p>
            <a:pPr>
              <a:buFont typeface="Arial" panose="020B0604020202020204" pitchFamily="34" charset="0"/>
              <a:buChar char="•"/>
            </a:pPr>
            <a:r>
              <a:rPr lang="en-US" altLang="en-US" sz="2800" dirty="0">
                <a:latin typeface="+mj-lt"/>
              </a:rPr>
              <a:t>Election Option</a:t>
            </a:r>
          </a:p>
          <a:p>
            <a:pPr>
              <a:buFont typeface="Arial" panose="020B0604020202020204" pitchFamily="34" charset="0"/>
              <a:buChar char="•"/>
            </a:pPr>
            <a:r>
              <a:rPr lang="en-US" altLang="en-US" sz="2800" dirty="0">
                <a:latin typeface="+mj-lt"/>
              </a:rPr>
              <a:t>Election Category</a:t>
            </a:r>
          </a:p>
          <a:p>
            <a:pPr>
              <a:buFont typeface="Arial" panose="020B0604020202020204" pitchFamily="34" charset="0"/>
              <a:buChar char="•"/>
            </a:pPr>
            <a:r>
              <a:rPr lang="en-US" altLang="en-US" sz="2800" dirty="0">
                <a:latin typeface="+mj-lt"/>
              </a:rPr>
              <a:t>Base Amount</a:t>
            </a:r>
          </a:p>
        </p:txBody>
      </p:sp>
    </p:spTree>
    <p:extLst>
      <p:ext uri="{BB962C8B-B14F-4D97-AF65-F5344CB8AC3E}">
        <p14:creationId xmlns:p14="http://schemas.microsoft.com/office/powerpoint/2010/main" val="3213744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5902779" y="935038"/>
            <a:ext cx="2904671" cy="554196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 name="Rectangle 16"/>
          <p:cNvSpPr/>
          <p:nvPr/>
        </p:nvSpPr>
        <p:spPr>
          <a:xfrm>
            <a:off x="1754100" y="910757"/>
            <a:ext cx="4148679" cy="5560627"/>
          </a:xfrm>
          <a:prstGeom prst="rect">
            <a:avLst/>
          </a:prstGeom>
          <a:solidFill>
            <a:schemeClr val="bg1">
              <a:lumMod val="85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solidFill>
                <a:srgbClr val="FF0000"/>
              </a:solidFill>
            </a:endParaRPr>
          </a:p>
        </p:txBody>
      </p:sp>
      <p:cxnSp>
        <p:nvCxnSpPr>
          <p:cNvPr id="6" name="Straight Connector 5"/>
          <p:cNvCxnSpPr/>
          <p:nvPr/>
        </p:nvCxnSpPr>
        <p:spPr>
          <a:xfrm>
            <a:off x="457200" y="1823394"/>
            <a:ext cx="8382000" cy="3398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721821" y="916027"/>
            <a:ext cx="32367" cy="556097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904106" y="916027"/>
            <a:ext cx="9525" cy="554196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8683" name="TextBox 20"/>
          <p:cNvSpPr txBox="1">
            <a:spLocks noChangeArrowheads="1"/>
          </p:cNvSpPr>
          <p:nvPr/>
        </p:nvSpPr>
        <p:spPr bwMode="auto">
          <a:xfrm>
            <a:off x="1782763" y="935037"/>
            <a:ext cx="40290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dirty="0"/>
              <a:t>RCSBP Coverage</a:t>
            </a:r>
          </a:p>
        </p:txBody>
      </p:sp>
      <p:sp>
        <p:nvSpPr>
          <p:cNvPr id="28684" name="TextBox 21"/>
          <p:cNvSpPr txBox="1">
            <a:spLocks noChangeArrowheads="1"/>
          </p:cNvSpPr>
          <p:nvPr/>
        </p:nvSpPr>
        <p:spPr bwMode="auto">
          <a:xfrm>
            <a:off x="6172200" y="941388"/>
            <a:ext cx="25130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dirty="0"/>
              <a:t>SBP Coverage</a:t>
            </a:r>
          </a:p>
        </p:txBody>
      </p:sp>
      <p:sp>
        <p:nvSpPr>
          <p:cNvPr id="153" name="Rectangle 152"/>
          <p:cNvSpPr/>
          <p:nvPr/>
        </p:nvSpPr>
        <p:spPr>
          <a:xfrm>
            <a:off x="152400" y="4088074"/>
            <a:ext cx="670574" cy="584775"/>
          </a:xfrm>
          <a:prstGeom prst="rect">
            <a:avLst/>
          </a:prstGeom>
          <a:noFill/>
        </p:spPr>
        <p:txBody>
          <a:bodyPr>
            <a:spAutoFit/>
          </a:bodyPr>
          <a:lstStyle/>
          <a:p>
            <a:pPr algn="ctr">
              <a:defRPr/>
            </a:pPr>
            <a:r>
              <a:rPr lang="en-US"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a:t>
            </a:r>
            <a:endParaRPr lang="en-US" sz="1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163" name="Rectangle 162"/>
          <p:cNvSpPr/>
          <p:nvPr/>
        </p:nvSpPr>
        <p:spPr>
          <a:xfrm>
            <a:off x="533400" y="4225544"/>
            <a:ext cx="1251413" cy="307777"/>
          </a:xfrm>
          <a:prstGeom prst="rect">
            <a:avLst/>
          </a:prstGeom>
          <a:noFill/>
        </p:spPr>
        <p:txBody>
          <a:bodyPr>
            <a:spAutoFit/>
          </a:bodyPr>
          <a:lstStyle/>
          <a:p>
            <a:pPr algn="ctr">
              <a:defRPr/>
            </a:pPr>
            <a:r>
              <a:rPr lang="en-US" sz="1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t>
            </a:r>
            <a:r>
              <a:rPr lang="en-US" sz="1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en-US" sz="1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Annuity Starts</a:t>
            </a:r>
          </a:p>
        </p:txBody>
      </p:sp>
      <p:sp>
        <p:nvSpPr>
          <p:cNvPr id="55" name="Rectangle 2"/>
          <p:cNvSpPr txBox="1">
            <a:spLocks noChangeArrowheads="1"/>
          </p:cNvSpPr>
          <p:nvPr/>
        </p:nvSpPr>
        <p:spPr bwMode="auto">
          <a:xfrm>
            <a:off x="914400" y="0"/>
            <a:ext cx="7924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lgn="ctr" defTabSz="912813" rtl="0" eaLnBrk="0" fontAlgn="base" hangingPunct="0">
              <a:spcBef>
                <a:spcPct val="0"/>
              </a:spcBef>
              <a:spcAft>
                <a:spcPct val="0"/>
              </a:spcAft>
              <a:defRPr sz="4400">
                <a:solidFill>
                  <a:schemeClr val="tx2"/>
                </a:solidFill>
                <a:latin typeface="Arial" panose="020B0604020202020204" pitchFamily="34" charset="0"/>
                <a:ea typeface="+mj-ea"/>
                <a:cs typeface="Arial" panose="020B0604020202020204" pitchFamily="34" charset="0"/>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307696" algn="ctr" defTabSz="913472" rtl="0" eaLnBrk="1" fontAlgn="base" hangingPunct="1">
              <a:spcBef>
                <a:spcPct val="0"/>
              </a:spcBef>
              <a:spcAft>
                <a:spcPct val="0"/>
              </a:spcAft>
              <a:defRPr sz="4400">
                <a:solidFill>
                  <a:schemeClr val="tx2"/>
                </a:solidFill>
                <a:latin typeface="Arial" charset="0"/>
              </a:defRPr>
            </a:lvl6pPr>
            <a:lvl7pPr marL="615391" algn="ctr" defTabSz="913472" rtl="0" eaLnBrk="1" fontAlgn="base" hangingPunct="1">
              <a:spcBef>
                <a:spcPct val="0"/>
              </a:spcBef>
              <a:spcAft>
                <a:spcPct val="0"/>
              </a:spcAft>
              <a:defRPr sz="4400">
                <a:solidFill>
                  <a:schemeClr val="tx2"/>
                </a:solidFill>
                <a:latin typeface="Arial" charset="0"/>
              </a:defRPr>
            </a:lvl7pPr>
            <a:lvl8pPr marL="923087" algn="ctr" defTabSz="913472" rtl="0" eaLnBrk="1" fontAlgn="base" hangingPunct="1">
              <a:spcBef>
                <a:spcPct val="0"/>
              </a:spcBef>
              <a:spcAft>
                <a:spcPct val="0"/>
              </a:spcAft>
              <a:defRPr sz="4400">
                <a:solidFill>
                  <a:schemeClr val="tx2"/>
                </a:solidFill>
                <a:latin typeface="Arial" charset="0"/>
              </a:defRPr>
            </a:lvl8pPr>
            <a:lvl9pPr marL="1230782" algn="ctr" defTabSz="913472" rtl="0" eaLnBrk="1" fontAlgn="base" hangingPunct="1">
              <a:spcBef>
                <a:spcPct val="0"/>
              </a:spcBef>
              <a:spcAft>
                <a:spcPct val="0"/>
              </a:spcAft>
              <a:defRPr sz="4400">
                <a:solidFill>
                  <a:schemeClr val="tx2"/>
                </a:solidFill>
                <a:latin typeface="Arial" charset="0"/>
              </a:defRPr>
            </a:lvl9pPr>
          </a:lstStyle>
          <a:p>
            <a:pPr eaLnBrk="1" hangingPunct="1">
              <a:defRPr/>
            </a:pPr>
            <a:r>
              <a:rPr lang="en-US" altLang="en-US" sz="2800" b="1" kern="0" dirty="0">
                <a:solidFill>
                  <a:schemeClr val="tx1"/>
                </a:solidFill>
              </a:rPr>
              <a:t>RCSBP/SBP Timeline</a:t>
            </a:r>
          </a:p>
        </p:txBody>
      </p:sp>
      <p:sp>
        <p:nvSpPr>
          <p:cNvPr id="28692" name="Oval 22"/>
          <p:cNvSpPr>
            <a:spLocks noChangeArrowheads="1"/>
          </p:cNvSpPr>
          <p:nvPr/>
        </p:nvSpPr>
        <p:spPr bwMode="auto">
          <a:xfrm>
            <a:off x="1341438" y="1655762"/>
            <a:ext cx="801687" cy="371475"/>
          </a:xfrm>
          <a:prstGeom prst="ellipse">
            <a:avLst/>
          </a:prstGeom>
          <a:solidFill>
            <a:srgbClr val="FF0000"/>
          </a:solidFill>
          <a:ln w="28575" algn="ctr">
            <a:solidFill>
              <a:schemeClr val="tx1"/>
            </a:solidFill>
            <a:round/>
            <a:headEnd/>
            <a:tailEnd/>
          </a:ln>
        </p:spPr>
        <p:txBody>
          <a:bodyP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dirty="0"/>
              <a:t>NOE</a:t>
            </a:r>
          </a:p>
        </p:txBody>
      </p:sp>
      <p:sp>
        <p:nvSpPr>
          <p:cNvPr id="28693" name="Oval 71"/>
          <p:cNvSpPr>
            <a:spLocks noChangeArrowheads="1"/>
          </p:cNvSpPr>
          <p:nvPr/>
        </p:nvSpPr>
        <p:spPr bwMode="auto">
          <a:xfrm>
            <a:off x="5102225" y="1600200"/>
            <a:ext cx="1603375" cy="603250"/>
          </a:xfrm>
          <a:prstGeom prst="ellipse">
            <a:avLst/>
          </a:prstGeom>
          <a:solidFill>
            <a:srgbClr val="FF0000"/>
          </a:solidFill>
          <a:ln w="28575" algn="ctr">
            <a:solidFill>
              <a:schemeClr val="tx1"/>
            </a:solidFill>
            <a:round/>
            <a:headEnd/>
            <a:tailEnd/>
          </a:ln>
        </p:spPr>
        <p:txBody>
          <a:bodyP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b="1"/>
              <a:t>Non-regular Retirement</a:t>
            </a:r>
          </a:p>
        </p:txBody>
      </p:sp>
      <p:cxnSp>
        <p:nvCxnSpPr>
          <p:cNvPr id="61" name="Straight Arrow Connector 60"/>
          <p:cNvCxnSpPr/>
          <p:nvPr/>
        </p:nvCxnSpPr>
        <p:spPr>
          <a:xfrm>
            <a:off x="2667000" y="2389449"/>
            <a:ext cx="3009900" cy="22225"/>
          </a:xfrm>
          <a:prstGeom prst="straightConnector1">
            <a:avLst/>
          </a:prstGeom>
          <a:ln w="28575">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p:cNvSpPr txBox="1">
            <a:spLocks noChangeArrowheads="1"/>
          </p:cNvSpPr>
          <p:nvPr/>
        </p:nvSpPr>
        <p:spPr bwMode="auto">
          <a:xfrm>
            <a:off x="1804988" y="2564074"/>
            <a:ext cx="960437" cy="246062"/>
          </a:xfrm>
          <a:prstGeom prst="rect">
            <a:avLst/>
          </a:prstGeom>
          <a:solidFill>
            <a:srgbClr val="FFC000"/>
          </a:solidFill>
          <a:ln w="9525">
            <a:solidFill>
              <a:schemeClr val="tx1"/>
            </a:solidFill>
            <a:miter lim="800000"/>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dirty="0"/>
              <a:t>Option B</a:t>
            </a:r>
          </a:p>
        </p:txBody>
      </p:sp>
      <p:sp>
        <p:nvSpPr>
          <p:cNvPr id="60" name="TextBox 59"/>
          <p:cNvSpPr txBox="1">
            <a:spLocks noChangeArrowheads="1"/>
          </p:cNvSpPr>
          <p:nvPr/>
        </p:nvSpPr>
        <p:spPr bwMode="auto">
          <a:xfrm>
            <a:off x="1804988" y="2918086"/>
            <a:ext cx="960437" cy="246063"/>
          </a:xfrm>
          <a:prstGeom prst="rect">
            <a:avLst/>
          </a:prstGeom>
          <a:solidFill>
            <a:srgbClr val="00B050"/>
          </a:solidFill>
          <a:ln w="9525">
            <a:solidFill>
              <a:schemeClr val="tx1"/>
            </a:solidFill>
            <a:miter lim="800000"/>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a:t>Option C</a:t>
            </a:r>
          </a:p>
        </p:txBody>
      </p:sp>
      <p:sp>
        <p:nvSpPr>
          <p:cNvPr id="62" name="TextBox 61"/>
          <p:cNvSpPr txBox="1">
            <a:spLocks noChangeArrowheads="1"/>
          </p:cNvSpPr>
          <p:nvPr/>
        </p:nvSpPr>
        <p:spPr bwMode="auto">
          <a:xfrm>
            <a:off x="5410200" y="2270387"/>
            <a:ext cx="992641" cy="246221"/>
          </a:xfrm>
          <a:prstGeom prst="rect">
            <a:avLst/>
          </a:prstGeom>
          <a:solidFill>
            <a:srgbClr val="FF0000"/>
          </a:solidFill>
          <a:ln w="9525">
            <a:solidFill>
              <a:schemeClr val="tx1"/>
            </a:solidFill>
            <a:miter lim="800000"/>
            <a:headEnd/>
            <a:tailEnd/>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dirty="0"/>
              <a:t>SBP Election</a:t>
            </a:r>
          </a:p>
        </p:txBody>
      </p:sp>
      <p:sp>
        <p:nvSpPr>
          <p:cNvPr id="58" name="TextBox 57"/>
          <p:cNvSpPr txBox="1">
            <a:spLocks noChangeArrowheads="1"/>
          </p:cNvSpPr>
          <p:nvPr/>
        </p:nvSpPr>
        <p:spPr bwMode="auto">
          <a:xfrm>
            <a:off x="1804988" y="2259274"/>
            <a:ext cx="960437" cy="246063"/>
          </a:xfrm>
          <a:prstGeom prst="rect">
            <a:avLst/>
          </a:prstGeom>
          <a:solidFill>
            <a:srgbClr val="FFFF00"/>
          </a:solidFill>
          <a:ln w="9525">
            <a:solidFill>
              <a:schemeClr val="tx1"/>
            </a:solidFill>
            <a:miter lim="800000"/>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dirty="0"/>
              <a:t>Option A</a:t>
            </a:r>
          </a:p>
        </p:txBody>
      </p:sp>
      <p:cxnSp>
        <p:nvCxnSpPr>
          <p:cNvPr id="64" name="Straight Arrow Connector 63"/>
          <p:cNvCxnSpPr/>
          <p:nvPr/>
        </p:nvCxnSpPr>
        <p:spPr>
          <a:xfrm flipV="1">
            <a:off x="2767013" y="3041911"/>
            <a:ext cx="5233987" cy="158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2765425" y="2694249"/>
            <a:ext cx="5235575" cy="1587"/>
          </a:xfrm>
          <a:prstGeom prst="straightConnector1">
            <a:avLst/>
          </a:prstGeom>
          <a:ln w="28575">
            <a:solidFill>
              <a:srgbClr val="00B05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5" name="TextBox 94"/>
          <p:cNvSpPr txBox="1">
            <a:spLocks noChangeArrowheads="1"/>
          </p:cNvSpPr>
          <p:nvPr/>
        </p:nvSpPr>
        <p:spPr bwMode="auto">
          <a:xfrm>
            <a:off x="4408488" y="3420947"/>
            <a:ext cx="849312" cy="400050"/>
          </a:xfrm>
          <a:prstGeom prst="rect">
            <a:avLst/>
          </a:prstGeom>
          <a:noFill/>
          <a:ln w="952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dirty="0"/>
              <a:t>Death of Soldier</a:t>
            </a:r>
          </a:p>
        </p:txBody>
      </p:sp>
      <p:cxnSp>
        <p:nvCxnSpPr>
          <p:cNvPr id="97" name="Straight Connector 96"/>
          <p:cNvCxnSpPr/>
          <p:nvPr/>
        </p:nvCxnSpPr>
        <p:spPr>
          <a:xfrm flipH="1">
            <a:off x="4819641" y="3895712"/>
            <a:ext cx="2721" cy="529331"/>
          </a:xfrm>
          <a:prstGeom prst="line">
            <a:avLst/>
          </a:prstGeom>
          <a:ln w="19050">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8727" name="Straight Arrow Connector 8"/>
          <p:cNvCxnSpPr>
            <a:cxnSpLocks noChangeShapeType="1"/>
          </p:cNvCxnSpPr>
          <p:nvPr/>
        </p:nvCxnSpPr>
        <p:spPr bwMode="auto">
          <a:xfrm>
            <a:off x="4800600" y="1143000"/>
            <a:ext cx="1069975" cy="0"/>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cxnSp>
        <p:nvCxnSpPr>
          <p:cNvPr id="28728" name="Straight Arrow Connector 62"/>
          <p:cNvCxnSpPr>
            <a:cxnSpLocks noChangeShapeType="1"/>
          </p:cNvCxnSpPr>
          <p:nvPr/>
        </p:nvCxnSpPr>
        <p:spPr bwMode="auto">
          <a:xfrm flipH="1" flipV="1">
            <a:off x="1825627" y="1131889"/>
            <a:ext cx="901244" cy="2947"/>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cxnSp>
        <p:nvCxnSpPr>
          <p:cNvPr id="28729" name="Straight Arrow Connector 64"/>
          <p:cNvCxnSpPr>
            <a:cxnSpLocks noChangeShapeType="1"/>
          </p:cNvCxnSpPr>
          <p:nvPr/>
        </p:nvCxnSpPr>
        <p:spPr bwMode="auto">
          <a:xfrm flipV="1">
            <a:off x="8268801" y="1118507"/>
            <a:ext cx="491478" cy="13209"/>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cxnSp>
        <p:nvCxnSpPr>
          <p:cNvPr id="28730" name="Straight Arrow Connector 65"/>
          <p:cNvCxnSpPr>
            <a:cxnSpLocks noChangeShapeType="1"/>
          </p:cNvCxnSpPr>
          <p:nvPr/>
        </p:nvCxnSpPr>
        <p:spPr bwMode="auto">
          <a:xfrm flipH="1">
            <a:off x="6019800" y="1131889"/>
            <a:ext cx="574222" cy="2947"/>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cxnSp>
        <p:nvCxnSpPr>
          <p:cNvPr id="77" name="Straight Connector 76"/>
          <p:cNvCxnSpPr/>
          <p:nvPr/>
        </p:nvCxnSpPr>
        <p:spPr>
          <a:xfrm>
            <a:off x="409121" y="3370352"/>
            <a:ext cx="8382000" cy="3398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304800" y="4715068"/>
            <a:ext cx="8382000" cy="3398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TextBox 78"/>
          <p:cNvSpPr txBox="1">
            <a:spLocks noChangeArrowheads="1"/>
          </p:cNvSpPr>
          <p:nvPr/>
        </p:nvSpPr>
        <p:spPr bwMode="auto">
          <a:xfrm>
            <a:off x="1828800" y="4021399"/>
            <a:ext cx="960437" cy="246062"/>
          </a:xfrm>
          <a:prstGeom prst="rect">
            <a:avLst/>
          </a:prstGeom>
          <a:solidFill>
            <a:srgbClr val="FFC000"/>
          </a:solidFill>
          <a:ln w="9525">
            <a:solidFill>
              <a:schemeClr val="tx1"/>
            </a:solidFill>
            <a:miter lim="800000"/>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dirty="0"/>
              <a:t>Option B</a:t>
            </a:r>
          </a:p>
        </p:txBody>
      </p:sp>
      <p:sp>
        <p:nvSpPr>
          <p:cNvPr id="80" name="TextBox 79"/>
          <p:cNvSpPr txBox="1">
            <a:spLocks noChangeArrowheads="1"/>
          </p:cNvSpPr>
          <p:nvPr/>
        </p:nvSpPr>
        <p:spPr bwMode="auto">
          <a:xfrm>
            <a:off x="1828800" y="4375411"/>
            <a:ext cx="960437" cy="246063"/>
          </a:xfrm>
          <a:prstGeom prst="rect">
            <a:avLst/>
          </a:prstGeom>
          <a:solidFill>
            <a:srgbClr val="00B050"/>
          </a:solidFill>
          <a:ln w="9525">
            <a:solidFill>
              <a:schemeClr val="tx1"/>
            </a:solidFill>
            <a:miter lim="800000"/>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a:t>Option C</a:t>
            </a:r>
          </a:p>
        </p:txBody>
      </p:sp>
      <p:cxnSp>
        <p:nvCxnSpPr>
          <p:cNvPr id="94" name="Straight Arrow Connector 93"/>
          <p:cNvCxnSpPr/>
          <p:nvPr/>
        </p:nvCxnSpPr>
        <p:spPr>
          <a:xfrm flipV="1">
            <a:off x="2820988" y="4511936"/>
            <a:ext cx="5233987" cy="158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V="1">
            <a:off x="2819400" y="4164274"/>
            <a:ext cx="5235575" cy="1587"/>
          </a:xfrm>
          <a:prstGeom prst="straightConnector1">
            <a:avLst/>
          </a:prstGeom>
          <a:ln w="28575">
            <a:solidFill>
              <a:srgbClr val="00B05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5795195" y="3895712"/>
            <a:ext cx="252360" cy="461665"/>
          </a:xfrm>
          <a:prstGeom prst="rect">
            <a:avLst/>
          </a:prstGeom>
          <a:noFill/>
        </p:spPr>
        <p:txBody>
          <a:bodyPr>
            <a:spAutoFit/>
          </a:bodyPr>
          <a:lstStyle/>
          <a:p>
            <a:pPr algn="ctr">
              <a:defRPr/>
            </a:pP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a:t>
            </a:r>
          </a:p>
        </p:txBody>
      </p:sp>
      <p:sp>
        <p:nvSpPr>
          <p:cNvPr id="112" name="Rectangle 111"/>
          <p:cNvSpPr/>
          <p:nvPr/>
        </p:nvSpPr>
        <p:spPr>
          <a:xfrm>
            <a:off x="4706964" y="4236009"/>
            <a:ext cx="252360" cy="461665"/>
          </a:xfrm>
          <a:prstGeom prst="rect">
            <a:avLst/>
          </a:prstGeom>
          <a:noFill/>
        </p:spPr>
        <p:txBody>
          <a:bodyPr>
            <a:spAutoFit/>
          </a:bodyPr>
          <a:lstStyle/>
          <a:p>
            <a:pPr algn="ctr">
              <a:defRPr/>
            </a:pP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a:t>
            </a:r>
          </a:p>
        </p:txBody>
      </p:sp>
      <p:sp>
        <p:nvSpPr>
          <p:cNvPr id="28673" name="TextBox 28672"/>
          <p:cNvSpPr txBox="1"/>
          <p:nvPr/>
        </p:nvSpPr>
        <p:spPr>
          <a:xfrm>
            <a:off x="461565" y="1905000"/>
            <a:ext cx="1229916" cy="1200329"/>
          </a:xfrm>
          <a:prstGeom prst="rect">
            <a:avLst/>
          </a:prstGeom>
          <a:noFill/>
        </p:spPr>
        <p:txBody>
          <a:bodyPr wrap="square" rtlCol="0">
            <a:spAutoFit/>
          </a:bodyPr>
          <a:lstStyle/>
          <a:p>
            <a:r>
              <a:rPr lang="en-US" b="1" dirty="0"/>
              <a:t>RCSBP election effect on SBP</a:t>
            </a:r>
          </a:p>
        </p:txBody>
      </p:sp>
      <p:sp>
        <p:nvSpPr>
          <p:cNvPr id="100" name="TextBox 99"/>
          <p:cNvSpPr txBox="1"/>
          <p:nvPr/>
        </p:nvSpPr>
        <p:spPr>
          <a:xfrm>
            <a:off x="402485" y="3420947"/>
            <a:ext cx="1229916" cy="646331"/>
          </a:xfrm>
          <a:prstGeom prst="rect">
            <a:avLst/>
          </a:prstGeom>
          <a:noFill/>
        </p:spPr>
        <p:txBody>
          <a:bodyPr wrap="square" rtlCol="0">
            <a:spAutoFit/>
          </a:bodyPr>
          <a:lstStyle/>
          <a:p>
            <a:r>
              <a:rPr lang="en-US" b="1" dirty="0"/>
              <a:t>Annuity payout</a:t>
            </a:r>
          </a:p>
        </p:txBody>
      </p:sp>
      <p:sp>
        <p:nvSpPr>
          <p:cNvPr id="101" name="TextBox 100"/>
          <p:cNvSpPr txBox="1"/>
          <p:nvPr/>
        </p:nvSpPr>
        <p:spPr>
          <a:xfrm>
            <a:off x="298847" y="4758644"/>
            <a:ext cx="1428264" cy="646331"/>
          </a:xfrm>
          <a:prstGeom prst="rect">
            <a:avLst/>
          </a:prstGeom>
          <a:noFill/>
        </p:spPr>
        <p:txBody>
          <a:bodyPr wrap="square" rtlCol="0">
            <a:spAutoFit/>
          </a:bodyPr>
          <a:lstStyle/>
          <a:p>
            <a:r>
              <a:rPr lang="en-US" b="1" dirty="0"/>
              <a:t>Premiums</a:t>
            </a:r>
          </a:p>
          <a:p>
            <a:r>
              <a:rPr lang="en-US" b="1" dirty="0"/>
              <a:t>Start</a:t>
            </a:r>
          </a:p>
        </p:txBody>
      </p:sp>
      <p:sp>
        <p:nvSpPr>
          <p:cNvPr id="28674" name="TextBox 28673"/>
          <p:cNvSpPr txBox="1"/>
          <p:nvPr/>
        </p:nvSpPr>
        <p:spPr>
          <a:xfrm>
            <a:off x="5739812" y="4719935"/>
            <a:ext cx="356188" cy="461665"/>
          </a:xfrm>
          <a:prstGeom prst="rect">
            <a:avLst/>
          </a:prstGeom>
          <a:noFill/>
        </p:spPr>
        <p:txBody>
          <a:bodyPr wrap="none" rtlCol="0">
            <a:spAutoFit/>
          </a:bodyPr>
          <a:lstStyle/>
          <a:p>
            <a:r>
              <a:rPr lang="en-US" sz="2400" b="1" dirty="0">
                <a:solidFill>
                  <a:srgbClr val="FF0000"/>
                </a:solidFill>
              </a:rPr>
              <a:t>$</a:t>
            </a:r>
          </a:p>
        </p:txBody>
      </p:sp>
      <p:sp>
        <p:nvSpPr>
          <p:cNvPr id="103" name="TextBox 102"/>
          <p:cNvSpPr txBox="1"/>
          <p:nvPr/>
        </p:nvSpPr>
        <p:spPr>
          <a:xfrm>
            <a:off x="5739812" y="5105400"/>
            <a:ext cx="356188" cy="461665"/>
          </a:xfrm>
          <a:prstGeom prst="rect">
            <a:avLst/>
          </a:prstGeom>
          <a:noFill/>
        </p:spPr>
        <p:txBody>
          <a:bodyPr wrap="none" rtlCol="0">
            <a:spAutoFit/>
          </a:bodyPr>
          <a:lstStyle/>
          <a:p>
            <a:r>
              <a:rPr lang="en-US" sz="2400" b="1" dirty="0">
                <a:solidFill>
                  <a:srgbClr val="FF0000"/>
                </a:solidFill>
              </a:rPr>
              <a:t>$</a:t>
            </a:r>
          </a:p>
        </p:txBody>
      </p:sp>
      <p:sp>
        <p:nvSpPr>
          <p:cNvPr id="104" name="TextBox 20"/>
          <p:cNvSpPr txBox="1">
            <a:spLocks noChangeArrowheads="1"/>
          </p:cNvSpPr>
          <p:nvPr/>
        </p:nvSpPr>
        <p:spPr bwMode="auto">
          <a:xfrm>
            <a:off x="5905500" y="4762502"/>
            <a:ext cx="22711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dirty="0">
                <a:solidFill>
                  <a:srgbClr val="FF0000"/>
                </a:solidFill>
              </a:rPr>
              <a:t>RCSBP Premiums</a:t>
            </a:r>
          </a:p>
        </p:txBody>
      </p:sp>
      <p:sp>
        <p:nvSpPr>
          <p:cNvPr id="106" name="TextBox 20"/>
          <p:cNvSpPr txBox="1">
            <a:spLocks noChangeArrowheads="1"/>
          </p:cNvSpPr>
          <p:nvPr/>
        </p:nvSpPr>
        <p:spPr bwMode="auto">
          <a:xfrm>
            <a:off x="5943600" y="5181600"/>
            <a:ext cx="18358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dirty="0">
                <a:solidFill>
                  <a:srgbClr val="FF0000"/>
                </a:solidFill>
              </a:rPr>
              <a:t>SBP Premiums</a:t>
            </a:r>
          </a:p>
        </p:txBody>
      </p:sp>
      <p:cxnSp>
        <p:nvCxnSpPr>
          <p:cNvPr id="117" name="Straight Arrow Connector 64"/>
          <p:cNvCxnSpPr>
            <a:cxnSpLocks noChangeShapeType="1"/>
            <a:stCxn id="104" idx="3"/>
          </p:cNvCxnSpPr>
          <p:nvPr/>
        </p:nvCxnSpPr>
        <p:spPr bwMode="auto">
          <a:xfrm flipV="1">
            <a:off x="8176624" y="4943310"/>
            <a:ext cx="520511" cy="3858"/>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cxnSp>
        <p:nvCxnSpPr>
          <p:cNvPr id="120" name="Straight Arrow Connector 64"/>
          <p:cNvCxnSpPr>
            <a:cxnSpLocks noChangeShapeType="1"/>
          </p:cNvCxnSpPr>
          <p:nvPr/>
        </p:nvCxnSpPr>
        <p:spPr bwMode="auto">
          <a:xfrm>
            <a:off x="7840468" y="5362577"/>
            <a:ext cx="856667" cy="0"/>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sp>
        <p:nvSpPr>
          <p:cNvPr id="126" name="TextBox 20"/>
          <p:cNvSpPr txBox="1">
            <a:spLocks noChangeArrowheads="1"/>
          </p:cNvSpPr>
          <p:nvPr/>
        </p:nvSpPr>
        <p:spPr bwMode="auto">
          <a:xfrm>
            <a:off x="1752600" y="6089649"/>
            <a:ext cx="40290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dirty="0"/>
              <a:t>RCSBP Coverage</a:t>
            </a:r>
          </a:p>
        </p:txBody>
      </p:sp>
      <p:sp>
        <p:nvSpPr>
          <p:cNvPr id="127" name="TextBox 21"/>
          <p:cNvSpPr txBox="1">
            <a:spLocks noChangeArrowheads="1"/>
          </p:cNvSpPr>
          <p:nvPr/>
        </p:nvSpPr>
        <p:spPr bwMode="auto">
          <a:xfrm>
            <a:off x="6142037" y="6096000"/>
            <a:ext cx="25130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dirty="0"/>
              <a:t>SBP Coverage</a:t>
            </a:r>
          </a:p>
        </p:txBody>
      </p:sp>
      <p:cxnSp>
        <p:nvCxnSpPr>
          <p:cNvPr id="128" name="Straight Arrow Connector 62"/>
          <p:cNvCxnSpPr>
            <a:cxnSpLocks noChangeShapeType="1"/>
          </p:cNvCxnSpPr>
          <p:nvPr/>
        </p:nvCxnSpPr>
        <p:spPr bwMode="auto">
          <a:xfrm flipH="1" flipV="1">
            <a:off x="1795464" y="6286501"/>
            <a:ext cx="901244" cy="2947"/>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cxnSp>
        <p:nvCxnSpPr>
          <p:cNvPr id="129" name="Straight Arrow Connector 64"/>
          <p:cNvCxnSpPr>
            <a:cxnSpLocks noChangeShapeType="1"/>
          </p:cNvCxnSpPr>
          <p:nvPr/>
        </p:nvCxnSpPr>
        <p:spPr bwMode="auto">
          <a:xfrm flipV="1">
            <a:off x="8238638" y="6273119"/>
            <a:ext cx="491478" cy="13209"/>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cxnSp>
        <p:nvCxnSpPr>
          <p:cNvPr id="130" name="Straight Arrow Connector 65"/>
          <p:cNvCxnSpPr>
            <a:cxnSpLocks noChangeShapeType="1"/>
          </p:cNvCxnSpPr>
          <p:nvPr/>
        </p:nvCxnSpPr>
        <p:spPr bwMode="auto">
          <a:xfrm flipH="1">
            <a:off x="5989637" y="6286501"/>
            <a:ext cx="574222" cy="2947"/>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cxnSp>
        <p:nvCxnSpPr>
          <p:cNvPr id="132" name="Straight Connector 131"/>
          <p:cNvCxnSpPr/>
          <p:nvPr/>
        </p:nvCxnSpPr>
        <p:spPr>
          <a:xfrm>
            <a:off x="381000" y="5785794"/>
            <a:ext cx="8382000" cy="3398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33" name="Oval 22"/>
          <p:cNvSpPr>
            <a:spLocks noChangeArrowheads="1"/>
          </p:cNvSpPr>
          <p:nvPr/>
        </p:nvSpPr>
        <p:spPr bwMode="auto">
          <a:xfrm>
            <a:off x="1341438" y="5618162"/>
            <a:ext cx="801687" cy="371475"/>
          </a:xfrm>
          <a:prstGeom prst="ellipse">
            <a:avLst/>
          </a:prstGeom>
          <a:solidFill>
            <a:srgbClr val="FF0000"/>
          </a:solidFill>
          <a:ln w="28575" algn="ctr">
            <a:solidFill>
              <a:schemeClr val="tx1"/>
            </a:solidFill>
            <a:round/>
            <a:headEnd/>
            <a:tailEnd/>
          </a:ln>
        </p:spPr>
        <p:txBody>
          <a:bodyP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200" b="1" dirty="0"/>
              <a:t>NOE</a:t>
            </a:r>
          </a:p>
        </p:txBody>
      </p:sp>
      <p:sp>
        <p:nvSpPr>
          <p:cNvPr id="134" name="Oval 71"/>
          <p:cNvSpPr>
            <a:spLocks noChangeArrowheads="1"/>
          </p:cNvSpPr>
          <p:nvPr/>
        </p:nvSpPr>
        <p:spPr bwMode="auto">
          <a:xfrm>
            <a:off x="5102225" y="5562600"/>
            <a:ext cx="1603375" cy="603250"/>
          </a:xfrm>
          <a:prstGeom prst="ellipse">
            <a:avLst/>
          </a:prstGeom>
          <a:solidFill>
            <a:srgbClr val="FF0000"/>
          </a:solidFill>
          <a:ln w="28575" algn="ctr">
            <a:solidFill>
              <a:schemeClr val="tx1"/>
            </a:solidFill>
            <a:round/>
            <a:headEnd/>
            <a:tailEnd/>
          </a:ln>
        </p:spPr>
        <p:txBody>
          <a:bodyP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200" b="1"/>
              <a:t>Non-regular Retirement</a:t>
            </a:r>
          </a:p>
        </p:txBody>
      </p:sp>
      <p:cxnSp>
        <p:nvCxnSpPr>
          <p:cNvPr id="135" name="Straight Arrow Connector 8"/>
          <p:cNvCxnSpPr>
            <a:cxnSpLocks noChangeShapeType="1"/>
          </p:cNvCxnSpPr>
          <p:nvPr/>
        </p:nvCxnSpPr>
        <p:spPr bwMode="auto">
          <a:xfrm>
            <a:off x="4800600" y="6310712"/>
            <a:ext cx="1069975" cy="0"/>
          </a:xfrm>
          <a:prstGeom prst="straightConnector1">
            <a:avLst/>
          </a:prstGeom>
          <a:noFill/>
          <a:ln w="57150" algn="ctr">
            <a:solidFill>
              <a:schemeClr val="tx1"/>
            </a:solidFill>
            <a:round/>
            <a:headEnd type="none" w="lg" len="lg"/>
            <a:tailEnd type="triangle" w="med" len="med"/>
          </a:ln>
          <a:extLst>
            <a:ext uri="{909E8E84-426E-40DD-AFC4-6F175D3DCCD1}">
              <a14:hiddenFill xmlns:a14="http://schemas.microsoft.com/office/drawing/2010/main">
                <a:noFill/>
              </a14:hiddenFill>
            </a:ext>
          </a:extLst>
        </p:spPr>
      </p:cxnSp>
      <p:sp>
        <p:nvSpPr>
          <p:cNvPr id="2" name="TextBox 1"/>
          <p:cNvSpPr txBox="1"/>
          <p:nvPr/>
        </p:nvSpPr>
        <p:spPr>
          <a:xfrm>
            <a:off x="2971800" y="2213320"/>
            <a:ext cx="2216761" cy="338554"/>
          </a:xfrm>
          <a:prstGeom prst="rect">
            <a:avLst/>
          </a:prstGeom>
          <a:noFill/>
        </p:spPr>
        <p:txBody>
          <a:bodyPr wrap="none" rtlCol="0">
            <a:spAutoFit/>
          </a:bodyPr>
          <a:lstStyle/>
          <a:p>
            <a:r>
              <a:rPr lang="en-US" sz="1600" b="1" dirty="0"/>
              <a:t>No RCSBP Coverage</a:t>
            </a:r>
          </a:p>
        </p:txBody>
      </p:sp>
      <p:sp>
        <p:nvSpPr>
          <p:cNvPr id="54" name="TextBox 53"/>
          <p:cNvSpPr txBox="1">
            <a:spLocks noChangeArrowheads="1"/>
          </p:cNvSpPr>
          <p:nvPr/>
        </p:nvSpPr>
        <p:spPr bwMode="auto">
          <a:xfrm>
            <a:off x="5838258" y="2565857"/>
            <a:ext cx="1282133" cy="246221"/>
          </a:xfrm>
          <a:prstGeom prst="rect">
            <a:avLst/>
          </a:prstGeom>
          <a:noFill/>
          <a:ln w="9525">
            <a:noFill/>
            <a:miter lim="800000"/>
            <a:headEnd/>
            <a:tailEnd/>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dirty="0"/>
              <a:t>Becomes SBP</a:t>
            </a:r>
          </a:p>
        </p:txBody>
      </p:sp>
      <p:sp>
        <p:nvSpPr>
          <p:cNvPr id="57" name="TextBox 56"/>
          <p:cNvSpPr txBox="1">
            <a:spLocks noChangeArrowheads="1"/>
          </p:cNvSpPr>
          <p:nvPr/>
        </p:nvSpPr>
        <p:spPr bwMode="auto">
          <a:xfrm>
            <a:off x="5847807" y="2914993"/>
            <a:ext cx="1282133" cy="246221"/>
          </a:xfrm>
          <a:prstGeom prst="rect">
            <a:avLst/>
          </a:prstGeom>
          <a:noFill/>
          <a:ln w="9525">
            <a:noFill/>
            <a:miter lim="800000"/>
            <a:headEnd/>
            <a:tailEnd/>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dirty="0"/>
              <a:t>Becomes SBP</a:t>
            </a:r>
          </a:p>
        </p:txBody>
      </p:sp>
      <p:sp>
        <p:nvSpPr>
          <p:cNvPr id="63" name="TextBox 62"/>
          <p:cNvSpPr txBox="1"/>
          <p:nvPr/>
        </p:nvSpPr>
        <p:spPr>
          <a:xfrm>
            <a:off x="2794899" y="3667972"/>
            <a:ext cx="1808187" cy="307777"/>
          </a:xfrm>
          <a:prstGeom prst="rect">
            <a:avLst/>
          </a:prstGeom>
          <a:noFill/>
        </p:spPr>
        <p:txBody>
          <a:bodyPr wrap="none" rtlCol="0">
            <a:spAutoFit/>
          </a:bodyPr>
          <a:lstStyle/>
          <a:p>
            <a:r>
              <a:rPr lang="en-US" sz="1400" b="1" dirty="0"/>
              <a:t>No RCSBP Annuity</a:t>
            </a:r>
          </a:p>
        </p:txBody>
      </p:sp>
      <p:sp>
        <p:nvSpPr>
          <p:cNvPr id="65" name="TextBox 64"/>
          <p:cNvSpPr txBox="1">
            <a:spLocks noChangeArrowheads="1"/>
          </p:cNvSpPr>
          <p:nvPr/>
        </p:nvSpPr>
        <p:spPr bwMode="auto">
          <a:xfrm>
            <a:off x="1825627" y="3712071"/>
            <a:ext cx="960437" cy="246063"/>
          </a:xfrm>
          <a:prstGeom prst="rect">
            <a:avLst/>
          </a:prstGeom>
          <a:solidFill>
            <a:srgbClr val="FFFF00"/>
          </a:solidFill>
          <a:ln w="9525">
            <a:solidFill>
              <a:schemeClr val="tx1"/>
            </a:solidFill>
            <a:miter lim="800000"/>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000" b="1" dirty="0"/>
              <a:t>Option A</a:t>
            </a:r>
          </a:p>
        </p:txBody>
      </p:sp>
    </p:spTree>
    <p:extLst>
      <p:ext uri="{BB962C8B-B14F-4D97-AF65-F5344CB8AC3E}">
        <p14:creationId xmlns:p14="http://schemas.microsoft.com/office/powerpoint/2010/main" val="3425677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a:xfrm>
            <a:off x="457200" y="685800"/>
            <a:ext cx="8229600" cy="808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RCSBP Election Options</a:t>
            </a:r>
          </a:p>
        </p:txBody>
      </p:sp>
      <p:sp>
        <p:nvSpPr>
          <p:cNvPr id="3" name="Content Placeholder 2"/>
          <p:cNvSpPr>
            <a:spLocks noGrp="1"/>
          </p:cNvSpPr>
          <p:nvPr>
            <p:ph idx="1"/>
          </p:nvPr>
        </p:nvSpPr>
        <p:spPr>
          <a:xfrm>
            <a:off x="457200" y="1600200"/>
            <a:ext cx="8229600" cy="4800600"/>
          </a:xfrm>
        </p:spPr>
        <p:txBody>
          <a:bodyPr/>
          <a:lstStyle/>
          <a:p>
            <a:pPr eaLnBrk="1" hangingPunct="1"/>
            <a:r>
              <a:rPr lang="en-US" altLang="en-US" sz="2400" dirty="0"/>
              <a:t>Option A:  Decline RCSBP with option to elect SBP coverage at non-regular retirement</a:t>
            </a:r>
          </a:p>
          <a:p>
            <a:pPr eaLnBrk="1" hangingPunct="1"/>
            <a:r>
              <a:rPr lang="en-US" altLang="en-US" sz="2400" dirty="0"/>
              <a:t>Option B:  RCSBP Coverage with deferred annuity when the RC Soldier would turn age 60</a:t>
            </a:r>
          </a:p>
          <a:p>
            <a:pPr marL="342900" indent="-342900" eaLnBrk="1" hangingPunct="1">
              <a:buFont typeface="Arial" panose="020B0604020202020204" pitchFamily="34" charset="0"/>
              <a:buChar char="•"/>
            </a:pPr>
            <a:r>
              <a:rPr lang="en-US" altLang="en-US" sz="2400" dirty="0"/>
              <a:t>Option C:  RCSBP coverage with immediate annuity</a:t>
            </a:r>
          </a:p>
          <a:p>
            <a:pPr eaLnBrk="1" hangingPunct="1"/>
            <a:r>
              <a:rPr lang="en-US" altLang="en-US" sz="2400" dirty="0"/>
              <a:t>If at the date of the NOE you are not married, have no eligible children, and do not desire to elect for a former spouse or insurable interest, complete the DD Form 2656-5 and leave the RCSBP option blank</a:t>
            </a:r>
          </a:p>
          <a:p>
            <a:endParaRPr lang="en-US" sz="2400" dirty="0"/>
          </a:p>
        </p:txBody>
      </p:sp>
    </p:spTree>
    <p:extLst>
      <p:ext uri="{BB962C8B-B14F-4D97-AF65-F5344CB8AC3E}">
        <p14:creationId xmlns:p14="http://schemas.microsoft.com/office/powerpoint/2010/main" val="1045222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bwMode="auto">
          <a:xfrm>
            <a:off x="457200" y="685800"/>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Option A – Decline RCSBP</a:t>
            </a:r>
          </a:p>
        </p:txBody>
      </p:sp>
      <p:sp>
        <p:nvSpPr>
          <p:cNvPr id="3" name="Content Placeholder 2"/>
          <p:cNvSpPr>
            <a:spLocks noGrp="1"/>
          </p:cNvSpPr>
          <p:nvPr>
            <p:ph idx="1"/>
          </p:nvPr>
        </p:nvSpPr>
        <p:spPr>
          <a:xfrm>
            <a:off x="457200" y="1570038"/>
            <a:ext cx="8229600" cy="4830762"/>
          </a:xfrm>
        </p:spPr>
        <p:txBody>
          <a:bodyPr/>
          <a:lstStyle/>
          <a:p>
            <a:pPr eaLnBrk="1" hangingPunct="1"/>
            <a:r>
              <a:rPr lang="en-US" altLang="en-US" sz="2400" dirty="0"/>
              <a:t>No RCSBP coverage </a:t>
            </a:r>
          </a:p>
          <a:p>
            <a:pPr eaLnBrk="1" hangingPunct="1">
              <a:buFont typeface="Arial" panose="020B0604020202020204" pitchFamily="34" charset="0"/>
              <a:buChar char="•"/>
            </a:pPr>
            <a:r>
              <a:rPr lang="en-US" altLang="en-US" sz="2400" dirty="0"/>
              <a:t>No annuity paid if death occurs prior to non-regular retirement</a:t>
            </a:r>
          </a:p>
          <a:p>
            <a:pPr eaLnBrk="1" hangingPunct="1">
              <a:buFont typeface="Arial" panose="020B0604020202020204" pitchFamily="34" charset="0"/>
              <a:buChar char="•"/>
            </a:pPr>
            <a:r>
              <a:rPr lang="en-US" altLang="en-US" sz="2400" dirty="0"/>
              <a:t>No RCSBP premiums owed</a:t>
            </a:r>
          </a:p>
          <a:p>
            <a:pPr eaLnBrk="1" hangingPunct="1">
              <a:buFont typeface="Arial" panose="020B0604020202020204" pitchFamily="34" charset="0"/>
              <a:buChar char="•"/>
            </a:pPr>
            <a:r>
              <a:rPr lang="en-US" altLang="en-US" sz="2400" dirty="0"/>
              <a:t>If no eligible beneficiary at election, may elect RCSBP within one year of first obtaining an eligible beneficiary  </a:t>
            </a:r>
          </a:p>
          <a:p>
            <a:pPr eaLnBrk="1" hangingPunct="1"/>
            <a:r>
              <a:rPr lang="en-US" altLang="en-US" sz="2400" dirty="0"/>
              <a:t>Effect on non-regular retirement SBP </a:t>
            </a:r>
            <a:endParaRPr lang="en-US" altLang="en-US" sz="2400" u="sng" dirty="0"/>
          </a:p>
          <a:p>
            <a:pPr lvl="1" eaLnBrk="1" hangingPunct="1">
              <a:buFontTx/>
              <a:buChar char="-"/>
            </a:pPr>
            <a:r>
              <a:rPr lang="en-US" altLang="en-US" sz="2400" dirty="0"/>
              <a:t>Must make SBP election on DD Form 2656,         Data for Payment of Retired Personnel</a:t>
            </a:r>
          </a:p>
          <a:p>
            <a:pPr lvl="1" eaLnBrk="1" hangingPunct="1">
              <a:buFontTx/>
              <a:buChar char="-"/>
            </a:pPr>
            <a:r>
              <a:rPr lang="en-US" altLang="en-US" sz="2400" dirty="0"/>
              <a:t>If SBP elected, coverage and premiums                start at non-regular retirement </a:t>
            </a:r>
          </a:p>
          <a:p>
            <a:pPr lvl="1" eaLnBrk="1" hangingPunct="1">
              <a:buFont typeface="Arial" panose="020B0604020202020204" pitchFamily="34" charset="0"/>
              <a:buChar char="•"/>
            </a:pPr>
            <a:endParaRPr lang="en-US" altLang="en-US" sz="2400" dirty="0"/>
          </a:p>
          <a:p>
            <a:pPr marL="0" indent="0">
              <a:buNone/>
            </a:pPr>
            <a:endParaRPr lang="en-US" sz="2400" dirty="0"/>
          </a:p>
        </p:txBody>
      </p:sp>
      <p:sp>
        <p:nvSpPr>
          <p:cNvPr id="2" name="TextBox 1"/>
          <p:cNvSpPr txBox="1"/>
          <p:nvPr/>
        </p:nvSpPr>
        <p:spPr>
          <a:xfrm>
            <a:off x="6858000" y="838200"/>
            <a:ext cx="381000" cy="400110"/>
          </a:xfrm>
          <a:prstGeom prst="rect">
            <a:avLst/>
          </a:prstGeom>
          <a:noFill/>
        </p:spPr>
        <p:txBody>
          <a:bodyPr wrap="square" rtlCol="0">
            <a:spAutoFit/>
          </a:bodyPr>
          <a:lstStyle/>
          <a:p>
            <a:r>
              <a:rPr lang="en-US" sz="2000" dirty="0">
                <a:solidFill>
                  <a:schemeClr val="bg1"/>
                </a:solidFill>
              </a:rPr>
              <a:t>A</a:t>
            </a:r>
          </a:p>
        </p:txBody>
      </p:sp>
    </p:spTree>
    <p:extLst>
      <p:ext uri="{BB962C8B-B14F-4D97-AF65-F5344CB8AC3E}">
        <p14:creationId xmlns:p14="http://schemas.microsoft.com/office/powerpoint/2010/main" val="2490046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bwMode="auto">
          <a:xfrm>
            <a:off x="457200" y="685800"/>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Option B - Deferred Annuity</a:t>
            </a:r>
          </a:p>
        </p:txBody>
      </p:sp>
      <p:sp>
        <p:nvSpPr>
          <p:cNvPr id="2" name="TextBox 1"/>
          <p:cNvSpPr txBox="1"/>
          <p:nvPr/>
        </p:nvSpPr>
        <p:spPr>
          <a:xfrm>
            <a:off x="7467600" y="762000"/>
            <a:ext cx="490954" cy="400110"/>
          </a:xfrm>
          <a:prstGeom prst="rect">
            <a:avLst/>
          </a:prstGeom>
          <a:noFill/>
        </p:spPr>
        <p:txBody>
          <a:bodyPr wrap="square" rtlCol="0">
            <a:spAutoFit/>
          </a:bodyPr>
          <a:lstStyle/>
          <a:p>
            <a:r>
              <a:rPr lang="en-US" sz="2000" dirty="0">
                <a:solidFill>
                  <a:schemeClr val="bg1"/>
                </a:solidFill>
              </a:rPr>
              <a:t>B</a:t>
            </a:r>
          </a:p>
        </p:txBody>
      </p:sp>
      <p:sp>
        <p:nvSpPr>
          <p:cNvPr id="7" name="Rectangle 3"/>
          <p:cNvSpPr>
            <a:spLocks noGrp="1" noChangeArrowheads="1"/>
          </p:cNvSpPr>
          <p:nvPr>
            <p:ph idx="1"/>
          </p:nvPr>
        </p:nvSpPr>
        <p:spPr bwMode="auto">
          <a:xfrm>
            <a:off x="457200" y="1371600"/>
            <a:ext cx="8229600" cy="5041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en-US" altLang="en-US" sz="2400" dirty="0"/>
              <a:t>RCSBP coverage </a:t>
            </a:r>
          </a:p>
          <a:p>
            <a:pPr eaLnBrk="1" hangingPunct="1">
              <a:buFont typeface="Arial" panose="020B0604020202020204" pitchFamily="34" charset="0"/>
              <a:buChar char="•"/>
            </a:pPr>
            <a:r>
              <a:rPr lang="en-US" altLang="en-US" sz="2400" dirty="0"/>
              <a:t>Annuity paid when RC Soldier would have turned age 60 to elected beneficiary categories who are still eligible </a:t>
            </a:r>
          </a:p>
          <a:p>
            <a:pPr eaLnBrk="1" hangingPunct="1">
              <a:buFont typeface="Arial" panose="020B0604020202020204" pitchFamily="34" charset="0"/>
              <a:buChar char="•"/>
            </a:pPr>
            <a:r>
              <a:rPr lang="en-US" altLang="en-US" sz="2400" dirty="0"/>
              <a:t>Must maintain (notify HRC-GAR of certain life changing events) election prior to non-regular retirement</a:t>
            </a:r>
          </a:p>
          <a:p>
            <a:pPr eaLnBrk="1" hangingPunct="1">
              <a:buFont typeface="Arial" panose="020B0604020202020204" pitchFamily="34" charset="0"/>
              <a:buChar char="•"/>
            </a:pPr>
            <a:r>
              <a:rPr lang="en-US" altLang="en-US" sz="2400" dirty="0"/>
              <a:t>RCSBP election becomes SBP election </a:t>
            </a:r>
          </a:p>
          <a:p>
            <a:pPr eaLnBrk="1" hangingPunct="1"/>
            <a:r>
              <a:rPr lang="en-US" altLang="en-US" sz="2400" dirty="0"/>
              <a:t>RCSBP cost when in receipt of retired pay</a:t>
            </a:r>
          </a:p>
          <a:p>
            <a:pPr lvl="1" eaLnBrk="1" hangingPunct="1">
              <a:buFontTx/>
              <a:buChar char="-"/>
            </a:pPr>
            <a:r>
              <a:rPr lang="en-US" altLang="en-US" sz="2400" dirty="0"/>
              <a:t>Pay RCSBP premium for RCSBP coverage received</a:t>
            </a:r>
          </a:p>
          <a:p>
            <a:pPr lvl="1" eaLnBrk="1" hangingPunct="1">
              <a:buFontTx/>
              <a:buChar char="-"/>
            </a:pPr>
            <a:r>
              <a:rPr lang="en-US" altLang="en-US" sz="2400" dirty="0"/>
              <a:t>Pay SBP premium for current coverage after           receipt of retired pay </a:t>
            </a:r>
          </a:p>
          <a:p>
            <a:pPr>
              <a:buFont typeface="Arial" panose="020B0604020202020204" pitchFamily="34" charset="0"/>
              <a:buChar char="•"/>
            </a:pPr>
            <a:r>
              <a:rPr lang="en-US" altLang="en-US" sz="2400" dirty="0"/>
              <a:t>No annuity paid until age 60 even if                            non-regular retirement is prior to age 60</a:t>
            </a:r>
          </a:p>
        </p:txBody>
      </p:sp>
    </p:spTree>
    <p:extLst>
      <p:ext uri="{BB962C8B-B14F-4D97-AF65-F5344CB8AC3E}">
        <p14:creationId xmlns:p14="http://schemas.microsoft.com/office/powerpoint/2010/main" val="1231304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bwMode="auto">
          <a:xfrm>
            <a:off x="571500" y="685800"/>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Option C – Immediate Annuity</a:t>
            </a:r>
          </a:p>
        </p:txBody>
      </p:sp>
      <p:sp>
        <p:nvSpPr>
          <p:cNvPr id="7" name="Rectangle 3"/>
          <p:cNvSpPr>
            <a:spLocks noGrp="1" noChangeArrowheads="1"/>
          </p:cNvSpPr>
          <p:nvPr>
            <p:ph idx="1"/>
          </p:nvPr>
        </p:nvSpPr>
        <p:spPr bwMode="auto">
          <a:xfrm>
            <a:off x="571500" y="1447800"/>
            <a:ext cx="8229600" cy="5041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Char char="•"/>
            </a:pPr>
            <a:r>
              <a:rPr lang="en-US" altLang="en-US" sz="2400" dirty="0"/>
              <a:t>RCSBP coverage </a:t>
            </a:r>
          </a:p>
          <a:p>
            <a:pPr eaLnBrk="1" hangingPunct="1">
              <a:buFont typeface="Arial" panose="020B0604020202020204" pitchFamily="34" charset="0"/>
              <a:buChar char="•"/>
            </a:pPr>
            <a:r>
              <a:rPr lang="en-US" altLang="en-US" sz="2400" dirty="0"/>
              <a:t>Annuity paid </a:t>
            </a:r>
            <a:r>
              <a:rPr lang="en-US" altLang="en-US" sz="2400" u="sng" dirty="0"/>
              <a:t>immediately</a:t>
            </a:r>
            <a:r>
              <a:rPr lang="en-US" altLang="en-US" sz="2400" dirty="0"/>
              <a:t> at RC Soldier’s death</a:t>
            </a:r>
          </a:p>
          <a:p>
            <a:pPr eaLnBrk="1" hangingPunct="1">
              <a:buFont typeface="Arial" panose="020B0604020202020204" pitchFamily="34" charset="0"/>
              <a:buChar char="•"/>
            </a:pPr>
            <a:r>
              <a:rPr lang="en-US" altLang="en-US" sz="2400" dirty="0"/>
              <a:t>Must (notify HRC-GAR of certain life changing events) maintain election prior to non-regular retirement</a:t>
            </a:r>
          </a:p>
          <a:p>
            <a:pPr eaLnBrk="1" hangingPunct="1">
              <a:buFont typeface="Arial" panose="020B0604020202020204" pitchFamily="34" charset="0"/>
              <a:buChar char="•"/>
            </a:pPr>
            <a:r>
              <a:rPr lang="en-US" altLang="en-US" sz="2400" dirty="0"/>
              <a:t>RCSBP becomes SBP election </a:t>
            </a:r>
          </a:p>
          <a:p>
            <a:pPr eaLnBrk="1" hangingPunct="1"/>
            <a:r>
              <a:rPr lang="en-US" altLang="en-US" sz="2400" dirty="0"/>
              <a:t>RCSBP cost when in receipt of retired pay</a:t>
            </a:r>
          </a:p>
          <a:p>
            <a:pPr lvl="1" eaLnBrk="1" hangingPunct="1">
              <a:buFontTx/>
              <a:buChar char="-"/>
            </a:pPr>
            <a:r>
              <a:rPr lang="en-US" altLang="en-US" sz="2400" dirty="0"/>
              <a:t>RCSBP premium for RCSBP coverage received</a:t>
            </a:r>
          </a:p>
          <a:p>
            <a:pPr lvl="1" eaLnBrk="1" hangingPunct="1">
              <a:buFontTx/>
              <a:buChar char="-"/>
            </a:pPr>
            <a:r>
              <a:rPr lang="en-US" altLang="en-US" sz="2400" dirty="0"/>
              <a:t>SBP cost for coverage after receipt of retired          pay</a:t>
            </a:r>
          </a:p>
          <a:p>
            <a:pPr lvl="1" eaLnBrk="1" hangingPunct="1">
              <a:buFontTx/>
              <a:buChar char="-"/>
            </a:pPr>
            <a:r>
              <a:rPr lang="en-US" altLang="en-US" sz="2400" dirty="0"/>
              <a:t>RCSBP is more expensive than for                     Option B due to immediate payment of              annuity</a:t>
            </a:r>
          </a:p>
        </p:txBody>
      </p:sp>
    </p:spTree>
    <p:extLst>
      <p:ext uri="{BB962C8B-B14F-4D97-AF65-F5344CB8AC3E}">
        <p14:creationId xmlns:p14="http://schemas.microsoft.com/office/powerpoint/2010/main" val="2711370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xfrm>
            <a:off x="762000" y="685800"/>
            <a:ext cx="79248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RCSBP Options Comparisons </a:t>
            </a:r>
          </a:p>
        </p:txBody>
      </p:sp>
      <p:sp>
        <p:nvSpPr>
          <p:cNvPr id="2" name="TextBox 1"/>
          <p:cNvSpPr txBox="1"/>
          <p:nvPr/>
        </p:nvSpPr>
        <p:spPr>
          <a:xfrm>
            <a:off x="285751" y="1255355"/>
            <a:ext cx="8705850" cy="344845"/>
          </a:xfrm>
          <a:prstGeom prst="rect">
            <a:avLst/>
          </a:prstGeom>
          <a:noFill/>
        </p:spPr>
        <p:txBody>
          <a:bodyPr wrap="square" rtlCol="0">
            <a:spAutoFit/>
          </a:bodyPr>
          <a:lstStyle/>
          <a:p>
            <a:r>
              <a:rPr lang="en-US" sz="1600" dirty="0"/>
              <a:t>This chart provides an RCSBP options comparison as they apply to coverage cost and SBP.</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21616715"/>
              </p:ext>
            </p:extLst>
          </p:nvPr>
        </p:nvGraphicFramePr>
        <p:xfrm>
          <a:off x="228600" y="1600200"/>
          <a:ext cx="8763000" cy="5057968"/>
        </p:xfrm>
        <a:graphic>
          <a:graphicData uri="http://schemas.openxmlformats.org/drawingml/2006/table">
            <a:tbl>
              <a:tblPr/>
              <a:tblGrid>
                <a:gridCol w="11430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447800">
                  <a:extLst>
                    <a:ext uri="{9D8B030D-6E8A-4147-A177-3AD203B41FA5}">
                      <a16:colId xmlns:a16="http://schemas.microsoft.com/office/drawing/2014/main" val="601917722"/>
                    </a:ext>
                  </a:extLst>
                </a:gridCol>
                <a:gridCol w="1219200">
                  <a:extLst>
                    <a:ext uri="{9D8B030D-6E8A-4147-A177-3AD203B41FA5}">
                      <a16:colId xmlns:a16="http://schemas.microsoft.com/office/drawing/2014/main" val="20002"/>
                    </a:ext>
                  </a:extLst>
                </a:gridCol>
                <a:gridCol w="990600">
                  <a:extLst>
                    <a:ext uri="{9D8B030D-6E8A-4147-A177-3AD203B41FA5}">
                      <a16:colId xmlns:a16="http://schemas.microsoft.com/office/drawing/2014/main" val="17498325"/>
                    </a:ext>
                  </a:extLst>
                </a:gridCol>
                <a:gridCol w="9906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tblGrid>
              <a:tr h="640125">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FFFF"/>
                          </a:solidFill>
                          <a:effectLst/>
                          <a:latin typeface="Arial" charset="0"/>
                        </a:rPr>
                        <a:t>RCSBP Option</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FFFF"/>
                          </a:solidFill>
                          <a:effectLst/>
                          <a:latin typeface="Arial" charset="0"/>
                        </a:rPr>
                        <a:t>RCSBP Coverage</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FFFF"/>
                          </a:solidFill>
                          <a:effectLst/>
                          <a:latin typeface="Arial" charset="0"/>
                        </a:rPr>
                        <a:t>Annuity</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FFFF"/>
                          </a:solidFill>
                          <a:effectLst/>
                          <a:latin typeface="Arial" charset="0"/>
                        </a:rPr>
                        <a:t>RCSBP Cost</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FFFF"/>
                          </a:solidFill>
                          <a:effectLst/>
                          <a:latin typeface="Arial" charset="0"/>
                        </a:rPr>
                        <a:t>RCSBP Premium start</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FFFF"/>
                          </a:solidFill>
                          <a:effectLst/>
                          <a:latin typeface="Arial" charset="0"/>
                        </a:rPr>
                        <a:t>Make an SBP Election</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FFFF"/>
                          </a:solidFill>
                          <a:effectLst/>
                          <a:latin typeface="Arial" charset="0"/>
                        </a:rPr>
                        <a:t>SBP Coverage</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FFFFFF"/>
                          </a:solidFill>
                          <a:effectLst/>
                          <a:latin typeface="Arial" charset="0"/>
                        </a:rPr>
                        <a:t>SBP Cost</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1412513">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Arial" charset="0"/>
                        </a:rPr>
                        <a:t>Option A</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Arial" charset="0"/>
                        </a:rPr>
                        <a:t>Decline RCSBP Coverage</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No</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No</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None</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NA</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Yes </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Must make an SBP election at non-regular retirement</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No if decline SBP</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Yes if SBP coverage is elected</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None if decline SBP</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Yes if SBP coverage elected</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1402671">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Arial" charset="0"/>
                        </a:rPr>
                        <a:t>Option B</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Arial" charset="0"/>
                        </a:rPr>
                        <a:t>Deferred Annuity</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rowSpan="2">
                  <a:txBody>
                    <a:bodyPr/>
                    <a:lstStyle/>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Yes</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0000"/>
                          </a:solidFill>
                          <a:effectLst/>
                          <a:latin typeface="Arial" charset="0"/>
                        </a:rPr>
                        <a:t>Deferred until deceased RC member would have been age 60.  (Even if eligible for reduced age retirement)</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Yes</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Approximately 25% less than Option C</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rowSpan="2">
                  <a:txBody>
                    <a:bodyPr/>
                    <a:lstStyle/>
                    <a:p>
                      <a:pPr marL="0" marR="0" lvl="0" indent="0" algn="ctr" defTabSz="614363" rtl="0" eaLnBrk="1" fontAlgn="base" latinLnBrk="0" hangingPunct="1">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0000"/>
                          </a:solidFill>
                          <a:effectLst/>
                          <a:latin typeface="Arial" charset="0"/>
                        </a:rPr>
                        <a:t>At non-regular retirement. (Even if prior to age 60)</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rowSpan="2">
                  <a:txBody>
                    <a:bodyPr/>
                    <a:lstStyle/>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No</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rowSpan="2">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Yes</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RCSBP election (category and coverage amount) becomes SBP election at non- regular retirement</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Yes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Premiums start at  non-regular retirement.  (Even if prior to age 60)</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2"/>
                  </a:ext>
                </a:extLst>
              </a:tr>
              <a:tr h="883329">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Arial" charset="0"/>
                        </a:rPr>
                        <a:t>Option C</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rgbClr val="000000"/>
                        </a:solidFill>
                        <a:effectLst/>
                        <a:latin typeface="Arial" charset="0"/>
                      </a:endParaRP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Arial" charset="0"/>
                        </a:rPr>
                        <a:t>Immediate Annuity</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vMerge="1">
                  <a:txBody>
                    <a:bodyPr/>
                    <a:lstStyle/>
                    <a:p>
                      <a:endParaRPr lang="en-US"/>
                    </a:p>
                  </a:txBody>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0000"/>
                          </a:solidFill>
                          <a:effectLst/>
                          <a:latin typeface="Arial" charset="0"/>
                        </a:rPr>
                        <a:t>Immediate </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Arial" charset="0"/>
                        </a:rPr>
                        <a:t>Yes</a:t>
                      </a:r>
                    </a:p>
                    <a:p>
                      <a:pPr marL="0" marR="0" lvl="0" indent="0" algn="ctr" defTabSz="614363"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00"/>
                        </a:solidFill>
                        <a:effectLst/>
                        <a:latin typeface="Arial" charset="0"/>
                      </a:endParaRP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875484085"/>
                  </a:ext>
                </a:extLst>
              </a:tr>
              <a:tr h="719302">
                <a:tc>
                  <a:txBody>
                    <a:bodyPr/>
                    <a:lstStyle/>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Arial" charset="0"/>
                        </a:rPr>
                        <a:t>No Beneficiary </a:t>
                      </a:r>
                    </a:p>
                    <a:p>
                      <a:pPr marL="0" marR="0" lvl="0" indent="0" algn="ctr" defTabSz="6143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Arial" charset="0"/>
                        </a:rPr>
                        <a:t>at NOE</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gridSpan="7">
                  <a:txBody>
                    <a:bodyPr/>
                    <a:lstStyle/>
                    <a:p>
                      <a:pPr marL="0" marR="0" lvl="0" indent="0" algn="ctr" defTabSz="614363" rtl="0" eaLnBrk="1" fontAlgn="base"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0000"/>
                          </a:solidFill>
                          <a:effectLst/>
                          <a:latin typeface="Arial" charset="0"/>
                        </a:rPr>
                        <a:t>Can elect Option B or C within one year of acquiring first spouse and or child following NOE.  If not, election will default to Option A.  Follow above Option details accordingly.</a:t>
                      </a:r>
                    </a:p>
                  </a:txBody>
                  <a:tcPr marT="45734" marB="4573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hMerge="1">
                  <a:txBody>
                    <a:bodyPr/>
                    <a:lstStyle/>
                    <a:p>
                      <a:pPr marL="0" marR="0" lvl="0" indent="0" algn="l" defTabSz="614363"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hMerge="1">
                  <a:txBody>
                    <a:bodyPr/>
                    <a:lstStyle/>
                    <a:p>
                      <a:pPr marL="0" marR="0" lvl="0" indent="0" algn="l" defTabSz="614363"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hMerge="1">
                  <a:txBody>
                    <a:bodyPr/>
                    <a:lstStyle/>
                    <a:p>
                      <a:pPr marL="0" marR="0" lvl="0" indent="0" algn="l" defTabSz="614363"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hMerge="1">
                  <a:txBody>
                    <a:bodyPr/>
                    <a:lstStyle/>
                    <a:p>
                      <a:pPr marL="0" marR="0" lvl="0" indent="0" algn="l" defTabSz="614363"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rgbClr val="000000"/>
                        </a:solidFill>
                        <a:effectLst/>
                        <a:latin typeface="Arial" charset="0"/>
                      </a:endParaRPr>
                    </a:p>
                  </a:txBody>
                  <a:tcPr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46878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457200" y="685800"/>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Six Election Categories</a:t>
            </a:r>
          </a:p>
        </p:txBody>
      </p:sp>
      <p:sp>
        <p:nvSpPr>
          <p:cNvPr id="45059" name="Rectangle 3"/>
          <p:cNvSpPr>
            <a:spLocks noGrp="1" noChangeArrowheads="1"/>
          </p:cNvSpPr>
          <p:nvPr>
            <p:ph idx="1"/>
          </p:nvPr>
        </p:nvSpPr>
        <p:spPr bwMode="auto">
          <a:xfrm>
            <a:off x="457200" y="1646238"/>
            <a:ext cx="8229600" cy="495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marL="514350" indent="-514350" algn="l" eaLnBrk="1" hangingPunct="1">
              <a:buFontTx/>
              <a:buAutoNum type="arabicPeriod"/>
            </a:pPr>
            <a:r>
              <a:rPr lang="en-US" altLang="en-US" sz="2800" dirty="0">
                <a:solidFill>
                  <a:schemeClr val="tx1"/>
                </a:solidFill>
                <a:latin typeface="Times New Roman" panose="02020603050405020304" pitchFamily="18" charset="0"/>
              </a:rPr>
              <a:t> </a:t>
            </a:r>
            <a:r>
              <a:rPr lang="en-US" altLang="en-US" sz="2800" dirty="0">
                <a:solidFill>
                  <a:schemeClr val="tx1"/>
                </a:solidFill>
                <a:latin typeface="Arial" panose="020B0604020202020204" pitchFamily="34" charset="0"/>
              </a:rPr>
              <a:t>Spouse Only</a:t>
            </a:r>
          </a:p>
          <a:p>
            <a:pPr marL="514350" indent="-514350" algn="l" eaLnBrk="1" hangingPunct="1">
              <a:buFontTx/>
              <a:buAutoNum type="arabicPeriod"/>
            </a:pPr>
            <a:r>
              <a:rPr lang="en-US" altLang="en-US" sz="2800" dirty="0">
                <a:solidFill>
                  <a:schemeClr val="tx1"/>
                </a:solidFill>
                <a:latin typeface="Arial" panose="020B0604020202020204" pitchFamily="34" charset="0"/>
              </a:rPr>
              <a:t> Spouse &amp; Child(</a:t>
            </a:r>
            <a:r>
              <a:rPr lang="en-US" altLang="en-US" sz="2800" dirty="0" err="1">
                <a:solidFill>
                  <a:schemeClr val="tx1"/>
                </a:solidFill>
                <a:latin typeface="Arial" panose="020B0604020202020204" pitchFamily="34" charset="0"/>
              </a:rPr>
              <a:t>ren</a:t>
            </a:r>
            <a:r>
              <a:rPr lang="en-US" altLang="en-US" sz="2800" dirty="0">
                <a:solidFill>
                  <a:schemeClr val="tx1"/>
                </a:solidFill>
                <a:latin typeface="Arial" panose="020B0604020202020204" pitchFamily="34" charset="0"/>
              </a:rPr>
              <a:t>)</a:t>
            </a:r>
          </a:p>
          <a:p>
            <a:pPr marL="514350" indent="-514350" algn="l" eaLnBrk="1" hangingPunct="1">
              <a:buFontTx/>
              <a:buAutoNum type="arabicPeriod"/>
            </a:pPr>
            <a:r>
              <a:rPr lang="en-US" altLang="en-US" sz="2800" dirty="0">
                <a:solidFill>
                  <a:schemeClr val="tx1"/>
                </a:solidFill>
                <a:latin typeface="Arial" panose="020B0604020202020204" pitchFamily="34" charset="0"/>
              </a:rPr>
              <a:t> Child(</a:t>
            </a:r>
            <a:r>
              <a:rPr lang="en-US" altLang="en-US" sz="2800" dirty="0" err="1">
                <a:solidFill>
                  <a:schemeClr val="tx1"/>
                </a:solidFill>
                <a:latin typeface="Arial" panose="020B0604020202020204" pitchFamily="34" charset="0"/>
              </a:rPr>
              <a:t>ren</a:t>
            </a:r>
            <a:r>
              <a:rPr lang="en-US" altLang="en-US" sz="2800" dirty="0">
                <a:solidFill>
                  <a:schemeClr val="tx1"/>
                </a:solidFill>
                <a:latin typeface="Arial" panose="020B0604020202020204" pitchFamily="34" charset="0"/>
              </a:rPr>
              <a:t>) Only</a:t>
            </a:r>
          </a:p>
          <a:p>
            <a:pPr marL="514350" indent="-514350" algn="l" eaLnBrk="1" hangingPunct="1">
              <a:buFontTx/>
              <a:buAutoNum type="arabicPeriod"/>
            </a:pPr>
            <a:r>
              <a:rPr lang="en-US" altLang="en-US" sz="2800" dirty="0">
                <a:solidFill>
                  <a:schemeClr val="tx1"/>
                </a:solidFill>
                <a:latin typeface="Arial" panose="020B0604020202020204" pitchFamily="34" charset="0"/>
              </a:rPr>
              <a:t> Former Spouse Only</a:t>
            </a:r>
          </a:p>
          <a:p>
            <a:pPr marL="514350" indent="-514350" algn="l" eaLnBrk="1" hangingPunct="1">
              <a:buFontTx/>
              <a:buAutoNum type="arabicPeriod"/>
            </a:pPr>
            <a:r>
              <a:rPr lang="en-US" altLang="en-US" sz="2800" dirty="0">
                <a:solidFill>
                  <a:schemeClr val="tx1"/>
                </a:solidFill>
                <a:latin typeface="Arial" panose="020B0604020202020204" pitchFamily="34" charset="0"/>
              </a:rPr>
              <a:t> Former Spouse &amp; Child(</a:t>
            </a:r>
            <a:r>
              <a:rPr lang="en-US" altLang="en-US" sz="2800" dirty="0" err="1">
                <a:solidFill>
                  <a:schemeClr val="tx1"/>
                </a:solidFill>
                <a:latin typeface="Arial" panose="020B0604020202020204" pitchFamily="34" charset="0"/>
              </a:rPr>
              <a:t>ren</a:t>
            </a:r>
            <a:r>
              <a:rPr lang="en-US" altLang="en-US" sz="2800" dirty="0">
                <a:solidFill>
                  <a:schemeClr val="tx1"/>
                </a:solidFill>
                <a:latin typeface="Arial" panose="020B0604020202020204" pitchFamily="34" charset="0"/>
              </a:rPr>
              <a:t>)</a:t>
            </a:r>
          </a:p>
          <a:p>
            <a:pPr marL="514350" indent="-514350" algn="l" eaLnBrk="1" hangingPunct="1">
              <a:buFontTx/>
              <a:buAutoNum type="arabicPeriod"/>
            </a:pPr>
            <a:r>
              <a:rPr lang="en-US" altLang="en-US" sz="2800" dirty="0">
                <a:solidFill>
                  <a:schemeClr val="tx1"/>
                </a:solidFill>
                <a:latin typeface="Arial" panose="020B0604020202020204" pitchFamily="34" charset="0"/>
              </a:rPr>
              <a:t> Insurable Interest</a:t>
            </a:r>
          </a:p>
          <a:p>
            <a:pPr marL="0" indent="0" eaLnBrk="1" hangingPunct="1">
              <a:buNone/>
            </a:pPr>
            <a:endParaRPr lang="en-US" altLang="en-US" sz="2800" dirty="0">
              <a:latin typeface="Arial" panose="020B0604020202020204" pitchFamily="34" charset="0"/>
            </a:endParaRPr>
          </a:p>
          <a:p>
            <a:pPr marL="0" indent="0" eaLnBrk="1" hangingPunct="1">
              <a:buNone/>
            </a:pPr>
            <a:r>
              <a:rPr lang="en-US" altLang="en-US" sz="2200" dirty="0">
                <a:solidFill>
                  <a:srgbClr val="FF0000"/>
                </a:solidFill>
              </a:rPr>
              <a:t>Note:  Not electing RCSBP for a spouse and or eligible     children at NOE will result in closing those RCSBP      categories.  Depending on the option you elect, may             close the SBP category forever.</a:t>
            </a:r>
            <a:endParaRPr lang="en-US" altLang="en-US" sz="2200" u="sng" dirty="0">
              <a:solidFill>
                <a:srgbClr val="898989"/>
              </a:solidFill>
            </a:endParaRPr>
          </a:p>
          <a:p>
            <a:pPr marL="0" indent="0" algn="l" eaLnBrk="1" hangingPunct="1">
              <a:buNone/>
            </a:pPr>
            <a:r>
              <a:rPr lang="en-US" altLang="en-US" sz="2400" dirty="0">
                <a:solidFill>
                  <a:srgbClr val="898989"/>
                </a:solidFill>
                <a:latin typeface="Arial" panose="020B0604020202020204" pitchFamily="34" charset="0"/>
              </a:rPr>
              <a:t>	</a:t>
            </a:r>
          </a:p>
          <a:p>
            <a:pPr marL="0" indent="0" algn="l" eaLnBrk="1" hangingPunct="1">
              <a:spcBef>
                <a:spcPct val="0"/>
              </a:spcBef>
              <a:buNone/>
            </a:pPr>
            <a:endParaRPr lang="en-US" altLang="en-US" sz="2800" b="1" dirty="0">
              <a:solidFill>
                <a:srgbClr val="898989"/>
              </a:solidFill>
              <a:latin typeface="Times New Roman" panose="02020603050405020304" pitchFamily="18" charset="0"/>
            </a:endParaRPr>
          </a:p>
        </p:txBody>
      </p:sp>
    </p:spTree>
    <p:extLst>
      <p:ext uri="{BB962C8B-B14F-4D97-AF65-F5344CB8AC3E}">
        <p14:creationId xmlns:p14="http://schemas.microsoft.com/office/powerpoint/2010/main" val="251488189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457200" y="685800"/>
            <a:ext cx="82296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Spouse Election</a:t>
            </a:r>
          </a:p>
        </p:txBody>
      </p:sp>
      <p:sp>
        <p:nvSpPr>
          <p:cNvPr id="48131" name="Rectangle 3"/>
          <p:cNvSpPr>
            <a:spLocks noGrp="1" noChangeArrowheads="1"/>
          </p:cNvSpPr>
          <p:nvPr>
            <p:ph idx="1"/>
          </p:nvPr>
        </p:nvSpPr>
        <p:spPr bwMode="auto">
          <a:xfrm>
            <a:off x="457200" y="1524000"/>
            <a:ext cx="8229600" cy="502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marL="342900" indent="-342900" algn="l" eaLnBrk="1" hangingPunct="1">
              <a:buFontTx/>
              <a:buChar char="•"/>
            </a:pPr>
            <a:r>
              <a:rPr lang="en-US" altLang="en-US" sz="2200" dirty="0">
                <a:latin typeface="Arial" panose="020B0604020202020204" pitchFamily="34" charset="0"/>
              </a:rPr>
              <a:t>P</a:t>
            </a:r>
            <a:r>
              <a:rPr lang="en-US" altLang="en-US" sz="2200" dirty="0">
                <a:solidFill>
                  <a:schemeClr val="tx1"/>
                </a:solidFill>
                <a:latin typeface="Arial" panose="020B0604020202020204" pitchFamily="34" charset="0"/>
              </a:rPr>
              <a:t>rovides annuity of 55% minus the RCSBP premium of the selected base amount</a:t>
            </a:r>
            <a:endParaRPr lang="en-US" altLang="en-US" sz="2200" i="1" dirty="0">
              <a:solidFill>
                <a:srgbClr val="FF0000"/>
              </a:solidFill>
              <a:latin typeface="Arial" panose="020B0604020202020204" pitchFamily="34" charset="0"/>
            </a:endParaRPr>
          </a:p>
          <a:p>
            <a:pPr marL="742950" lvl="1" indent="-342900" eaLnBrk="1" hangingPunct="1">
              <a:buFontTx/>
              <a:buChar char="-"/>
            </a:pPr>
            <a:r>
              <a:rPr lang="en-US" sz="2200" dirty="0"/>
              <a:t>Minimum base amount =$300 </a:t>
            </a:r>
          </a:p>
          <a:p>
            <a:pPr marL="742950" lvl="1" indent="-342900" eaLnBrk="1" hangingPunct="1">
              <a:buFontTx/>
              <a:buChar char="-"/>
            </a:pPr>
            <a:r>
              <a:rPr lang="en-US" sz="2200" dirty="0"/>
              <a:t>Maximum = full retired pay </a:t>
            </a:r>
          </a:p>
          <a:p>
            <a:pPr marL="342900" indent="-342900" algn="l" eaLnBrk="1" hangingPunct="1">
              <a:buFontTx/>
              <a:buChar char="•"/>
            </a:pPr>
            <a:r>
              <a:rPr lang="en-US" altLang="en-US" sz="2200" dirty="0">
                <a:latin typeface="Arial" panose="020B0604020202020204" pitchFamily="34" charset="0"/>
              </a:rPr>
              <a:t>Spouse cannot outlive the RCSBP A</a:t>
            </a:r>
            <a:r>
              <a:rPr lang="en-US" altLang="en-US" sz="2200" dirty="0">
                <a:solidFill>
                  <a:schemeClr val="tx1"/>
                </a:solidFill>
                <a:latin typeface="Arial" panose="020B0604020202020204" pitchFamily="34" charset="0"/>
              </a:rPr>
              <a:t>nnuity </a:t>
            </a:r>
            <a:endParaRPr lang="en-US" altLang="en-US" sz="2200" dirty="0">
              <a:latin typeface="Arial" panose="020B0604020202020204" pitchFamily="34" charset="0"/>
            </a:endParaRPr>
          </a:p>
          <a:p>
            <a:pPr marL="742950" lvl="1" indent="-342900" eaLnBrk="1" hangingPunct="1">
              <a:buFontTx/>
              <a:buChar char="-"/>
            </a:pPr>
            <a:r>
              <a:rPr lang="en-US" altLang="en-US" sz="2200" dirty="0"/>
              <a:t>Paid forever (unless remarriage occurs prior to age 55)</a:t>
            </a:r>
          </a:p>
          <a:p>
            <a:pPr marL="742950" lvl="1" indent="-342900" eaLnBrk="1" hangingPunct="1">
              <a:buFontTx/>
              <a:buChar char="-"/>
            </a:pPr>
            <a:r>
              <a:rPr lang="en-US" altLang="en-US" sz="2200" dirty="0">
                <a:latin typeface="Arial" panose="020B0604020202020204" pitchFamily="34" charset="0"/>
              </a:rPr>
              <a:t>I</a:t>
            </a:r>
            <a:r>
              <a:rPr lang="en-US" altLang="en-US" sz="2200" dirty="0">
                <a:solidFill>
                  <a:schemeClr val="tx1"/>
                </a:solidFill>
                <a:latin typeface="Arial" panose="020B0604020202020204" pitchFamily="34" charset="0"/>
              </a:rPr>
              <a:t>f remarriage prior to age 55 ends, annuity reinstated (must re-apply)</a:t>
            </a:r>
          </a:p>
          <a:p>
            <a:pPr marL="342900" indent="-342900" algn="l" eaLnBrk="1" hangingPunct="1">
              <a:buFontTx/>
              <a:buChar char="•"/>
            </a:pPr>
            <a:r>
              <a:rPr lang="en-US" altLang="en-US" sz="2200" dirty="0">
                <a:solidFill>
                  <a:schemeClr val="tx1"/>
                </a:solidFill>
                <a:latin typeface="Arial" panose="020B0604020202020204" pitchFamily="34" charset="0"/>
              </a:rPr>
              <a:t>Increased annually by COLA</a:t>
            </a:r>
          </a:p>
          <a:p>
            <a:pPr marL="342900" indent="-342900" algn="l" eaLnBrk="1" hangingPunct="1">
              <a:buFontTx/>
              <a:buChar char="•"/>
            </a:pPr>
            <a:r>
              <a:rPr lang="en-US" altLang="en-US" sz="2200" dirty="0">
                <a:latin typeface="Arial" panose="020B0604020202020204" pitchFamily="34" charset="0"/>
              </a:rPr>
              <a:t>T</a:t>
            </a:r>
            <a:r>
              <a:rPr lang="en-US" altLang="en-US" sz="2200" dirty="0">
                <a:solidFill>
                  <a:schemeClr val="tx1"/>
                </a:solidFill>
                <a:latin typeface="Arial" panose="020B0604020202020204" pitchFamily="34" charset="0"/>
              </a:rPr>
              <a:t>axable as an annuity </a:t>
            </a:r>
          </a:p>
          <a:p>
            <a:pPr marL="342900" indent="-342900" algn="l" eaLnBrk="1" hangingPunct="1">
              <a:buFontTx/>
              <a:buChar char="•"/>
            </a:pPr>
            <a:r>
              <a:rPr lang="en-US" altLang="en-US" sz="2200" dirty="0">
                <a:latin typeface="Arial" panose="020B0604020202020204" pitchFamily="34" charset="0"/>
              </a:rPr>
              <a:t>RCSBP/SBP premiums paid pre-tax</a:t>
            </a:r>
            <a:endParaRPr lang="en-US" altLang="en-US" sz="2200" dirty="0">
              <a:solidFill>
                <a:schemeClr val="tx1"/>
              </a:solidFill>
              <a:latin typeface="Arial" panose="020B0604020202020204" pitchFamily="34" charset="0"/>
            </a:endParaRPr>
          </a:p>
          <a:p>
            <a:pPr marL="342900" indent="-342900" algn="l" eaLnBrk="1" hangingPunct="1">
              <a:buFontTx/>
              <a:buChar char="•"/>
            </a:pPr>
            <a:r>
              <a:rPr lang="en-US" altLang="en-US" sz="2200" dirty="0">
                <a:solidFill>
                  <a:schemeClr val="tx1"/>
                </a:solidFill>
                <a:latin typeface="Arial" panose="020B0604020202020204" pitchFamily="34" charset="0"/>
              </a:rPr>
              <a:t>RCSBP premiums stop when there is no eligible           spouse</a:t>
            </a:r>
          </a:p>
        </p:txBody>
      </p:sp>
    </p:spTree>
    <p:extLst>
      <p:ext uri="{BB962C8B-B14F-4D97-AF65-F5344CB8AC3E}">
        <p14:creationId xmlns:p14="http://schemas.microsoft.com/office/powerpoint/2010/main" val="94924973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457200" y="685800"/>
            <a:ext cx="8229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Spouse &amp; Child(</a:t>
            </a:r>
            <a:r>
              <a:rPr lang="en-US" altLang="en-US" sz="3600" b="1" u="sng" dirty="0" err="1">
                <a:solidFill>
                  <a:schemeClr val="tx1"/>
                </a:solidFill>
                <a:latin typeface="Arial" panose="020B0604020202020204" pitchFamily="34" charset="0"/>
              </a:rPr>
              <a:t>ren</a:t>
            </a:r>
            <a:r>
              <a:rPr lang="en-US" altLang="en-US" sz="3600" b="1" u="sng" dirty="0">
                <a:solidFill>
                  <a:schemeClr val="tx1"/>
                </a:solidFill>
                <a:latin typeface="Arial" panose="020B0604020202020204" pitchFamily="34" charset="0"/>
              </a:rPr>
              <a:t>) Election</a:t>
            </a:r>
          </a:p>
        </p:txBody>
      </p:sp>
      <p:sp>
        <p:nvSpPr>
          <p:cNvPr id="50179" name="Rectangle 3"/>
          <p:cNvSpPr>
            <a:spLocks noGrp="1" noChangeArrowheads="1"/>
          </p:cNvSpPr>
          <p:nvPr>
            <p:ph idx="1"/>
          </p:nvPr>
        </p:nvSpPr>
        <p:spPr bwMode="auto">
          <a:xfrm>
            <a:off x="457200" y="16002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marL="342900" indent="-342900" algn="l" eaLnBrk="1" hangingPunct="1">
              <a:lnSpc>
                <a:spcPct val="90000"/>
              </a:lnSpc>
              <a:buFontTx/>
              <a:buChar char="•"/>
            </a:pPr>
            <a:r>
              <a:rPr lang="en-US" altLang="en-US" sz="2400" dirty="0">
                <a:latin typeface="Arial" panose="020B0604020202020204" pitchFamily="34" charset="0"/>
              </a:rPr>
              <a:t>S</a:t>
            </a:r>
            <a:r>
              <a:rPr lang="en-US" altLang="en-US" sz="2400" dirty="0">
                <a:solidFill>
                  <a:schemeClr val="tx1"/>
                </a:solidFill>
                <a:latin typeface="Arial" panose="020B0604020202020204" pitchFamily="34" charset="0"/>
              </a:rPr>
              <a:t>pouse </a:t>
            </a:r>
            <a:r>
              <a:rPr lang="en-US" altLang="en-US" sz="2400" dirty="0">
                <a:latin typeface="Arial" panose="020B0604020202020204" pitchFamily="34" charset="0"/>
              </a:rPr>
              <a:t>is the</a:t>
            </a:r>
            <a:r>
              <a:rPr lang="en-US" altLang="en-US" sz="2400" dirty="0">
                <a:solidFill>
                  <a:schemeClr val="tx1"/>
                </a:solidFill>
                <a:latin typeface="Arial" panose="020B0604020202020204" pitchFamily="34" charset="0"/>
              </a:rPr>
              <a:t> primary beneficiary </a:t>
            </a:r>
          </a:p>
          <a:p>
            <a:pPr marL="342900" indent="-342900" algn="l" eaLnBrk="1" hangingPunct="1">
              <a:lnSpc>
                <a:spcPct val="90000"/>
              </a:lnSpc>
              <a:buFontTx/>
              <a:buChar char="•"/>
            </a:pPr>
            <a:r>
              <a:rPr lang="en-US" altLang="en-US" sz="2400" dirty="0">
                <a:latin typeface="Arial" panose="020B0604020202020204" pitchFamily="34" charset="0"/>
              </a:rPr>
              <a:t>C</a:t>
            </a:r>
            <a:r>
              <a:rPr lang="en-US" altLang="en-US" sz="2400" dirty="0">
                <a:solidFill>
                  <a:schemeClr val="tx1"/>
                </a:solidFill>
                <a:latin typeface="Arial" panose="020B0604020202020204" pitchFamily="34" charset="0"/>
              </a:rPr>
              <a:t>hildren are secondary beneficiary and receive the annuity </a:t>
            </a:r>
            <a:r>
              <a:rPr lang="en-US" altLang="en-US" sz="2400" b="1" dirty="0">
                <a:solidFill>
                  <a:schemeClr val="tx1"/>
                </a:solidFill>
                <a:latin typeface="Arial" panose="020B0604020202020204" pitchFamily="34" charset="0"/>
              </a:rPr>
              <a:t>only if </a:t>
            </a:r>
            <a:r>
              <a:rPr lang="en-US" altLang="en-US" sz="2400" dirty="0">
                <a:solidFill>
                  <a:schemeClr val="tx1"/>
                </a:solidFill>
                <a:latin typeface="Arial" panose="020B0604020202020204" pitchFamily="34" charset="0"/>
              </a:rPr>
              <a:t>spouse </a:t>
            </a:r>
            <a:r>
              <a:rPr lang="en-US" altLang="en-US" sz="2400" dirty="0">
                <a:latin typeface="Arial" panose="020B0604020202020204" pitchFamily="34" charset="0"/>
              </a:rPr>
              <a:t>loses eligibility </a:t>
            </a:r>
            <a:r>
              <a:rPr lang="en-US" altLang="en-US" sz="2400" dirty="0">
                <a:solidFill>
                  <a:schemeClr val="tx1"/>
                </a:solidFill>
                <a:latin typeface="Arial" panose="020B0604020202020204" pitchFamily="34" charset="0"/>
              </a:rPr>
              <a:t>(remarriage prior to age 55 or death) </a:t>
            </a:r>
            <a:r>
              <a:rPr lang="en-US" altLang="en-US" sz="2400" b="1" dirty="0">
                <a:solidFill>
                  <a:schemeClr val="tx1"/>
                </a:solidFill>
                <a:latin typeface="Arial" panose="020B0604020202020204" pitchFamily="34" charset="0"/>
              </a:rPr>
              <a:t>and</a:t>
            </a:r>
            <a:r>
              <a:rPr lang="en-US" altLang="en-US" sz="2400" dirty="0">
                <a:solidFill>
                  <a:schemeClr val="tx1"/>
                </a:solidFill>
                <a:latin typeface="Arial" panose="020B0604020202020204" pitchFamily="34" charset="0"/>
              </a:rPr>
              <a:t> children are still eligible </a:t>
            </a:r>
          </a:p>
          <a:p>
            <a:pPr marL="342900" indent="-342900" algn="l" eaLnBrk="1" hangingPunct="1">
              <a:lnSpc>
                <a:spcPct val="90000"/>
              </a:lnSpc>
              <a:buFontTx/>
              <a:buChar char="•"/>
            </a:pPr>
            <a:r>
              <a:rPr lang="en-US" altLang="en-US" sz="2400" dirty="0">
                <a:latin typeface="Arial" panose="020B0604020202020204" pitchFamily="34" charset="0"/>
              </a:rPr>
              <a:t>C</a:t>
            </a:r>
            <a:r>
              <a:rPr lang="en-US" altLang="en-US" sz="2400" dirty="0">
                <a:solidFill>
                  <a:schemeClr val="tx1"/>
                </a:solidFill>
                <a:latin typeface="Arial" panose="020B0604020202020204" pitchFamily="34" charset="0"/>
              </a:rPr>
              <a:t>hild cost is based on years of age difference between Soldier, spouse and youngest child</a:t>
            </a:r>
          </a:p>
          <a:p>
            <a:pPr marL="342900" indent="-342900" algn="l" eaLnBrk="1" hangingPunct="1">
              <a:lnSpc>
                <a:spcPct val="90000"/>
              </a:lnSpc>
              <a:buFontTx/>
              <a:buChar char="•"/>
            </a:pPr>
            <a:r>
              <a:rPr lang="en-US" altLang="en-US" sz="2400" dirty="0">
                <a:solidFill>
                  <a:schemeClr val="tx1"/>
                </a:solidFill>
                <a:latin typeface="Arial" panose="020B0604020202020204" pitchFamily="34" charset="0"/>
              </a:rPr>
              <a:t>Cost of child coverage as secondary beneficiary - very low </a:t>
            </a:r>
          </a:p>
          <a:p>
            <a:pPr marL="342900" indent="-342900" algn="l" eaLnBrk="1" hangingPunct="1">
              <a:lnSpc>
                <a:spcPct val="90000"/>
              </a:lnSpc>
              <a:buFontTx/>
              <a:buChar char="•"/>
            </a:pPr>
            <a:r>
              <a:rPr lang="en-US" altLang="en-US" sz="2400" dirty="0">
                <a:latin typeface="Arial" panose="020B0604020202020204" pitchFamily="34" charset="0"/>
              </a:rPr>
              <a:t>W</a:t>
            </a:r>
            <a:r>
              <a:rPr lang="en-US" altLang="en-US" sz="2400" dirty="0">
                <a:solidFill>
                  <a:schemeClr val="tx1"/>
                </a:solidFill>
                <a:latin typeface="Arial" panose="020B0604020202020204" pitchFamily="34" charset="0"/>
              </a:rPr>
              <a:t>hen no eligible children remain, child SBP cost      stops but RCSBP cost continues</a:t>
            </a:r>
          </a:p>
          <a:p>
            <a:pPr marL="342900" indent="-342900" algn="l" eaLnBrk="1" hangingPunct="1">
              <a:lnSpc>
                <a:spcPct val="90000"/>
              </a:lnSpc>
              <a:buFontTx/>
              <a:buChar char="•"/>
            </a:pPr>
            <a:r>
              <a:rPr lang="en-US" altLang="en-US" sz="2400" dirty="0">
                <a:latin typeface="Arial" panose="020B0604020202020204" pitchFamily="34" charset="0"/>
              </a:rPr>
              <a:t>A</a:t>
            </a:r>
            <a:r>
              <a:rPr lang="en-US" altLang="en-US" sz="2400" dirty="0">
                <a:solidFill>
                  <a:schemeClr val="tx1"/>
                </a:solidFill>
                <a:latin typeface="Arial" panose="020B0604020202020204" pitchFamily="34" charset="0"/>
              </a:rPr>
              <a:t>ll eligible children are covered at one cost </a:t>
            </a:r>
            <a:endParaRPr lang="en-US" altLang="en-US" sz="2400" dirty="0">
              <a:latin typeface="Arial" panose="020B0604020202020204" pitchFamily="34" charset="0"/>
            </a:endParaRPr>
          </a:p>
          <a:p>
            <a:pPr marL="0" indent="0" algn="l" eaLnBrk="1" hangingPunct="1">
              <a:lnSpc>
                <a:spcPct val="90000"/>
              </a:lnSpc>
              <a:buNone/>
            </a:pPr>
            <a:endParaRPr lang="en-US" altLang="en-US" sz="2400" dirty="0">
              <a:latin typeface="Arial" panose="020B0604020202020204" pitchFamily="34" charset="0"/>
            </a:endParaRPr>
          </a:p>
        </p:txBody>
      </p:sp>
    </p:spTree>
    <p:extLst>
      <p:ext uri="{BB962C8B-B14F-4D97-AF65-F5344CB8AC3E}">
        <p14:creationId xmlns:p14="http://schemas.microsoft.com/office/powerpoint/2010/main" val="148908210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8229600" cy="762000"/>
          </a:xfrm>
        </p:spPr>
        <p:txBody>
          <a:bodyPr/>
          <a:lstStyle/>
          <a:p>
            <a:r>
              <a:rPr lang="en-US" sz="3600" b="1" u="sng" dirty="0">
                <a:solidFill>
                  <a:schemeClr val="tx1"/>
                </a:solidFill>
              </a:rPr>
              <a:t>Our Goal</a:t>
            </a:r>
          </a:p>
        </p:txBody>
      </p:sp>
      <p:sp>
        <p:nvSpPr>
          <p:cNvPr id="4" name="Content Placeholder 3"/>
          <p:cNvSpPr>
            <a:spLocks noGrp="1"/>
          </p:cNvSpPr>
          <p:nvPr>
            <p:ph idx="1"/>
          </p:nvPr>
        </p:nvSpPr>
        <p:spPr>
          <a:xfrm>
            <a:off x="457200" y="1828800"/>
            <a:ext cx="8229600" cy="3992563"/>
          </a:xfrm>
        </p:spPr>
        <p:txBody>
          <a:bodyPr/>
          <a:lstStyle/>
          <a:p>
            <a:r>
              <a:rPr lang="en-US" dirty="0"/>
              <a:t>Provide you with the facts so you can make an informed decision</a:t>
            </a:r>
          </a:p>
          <a:p>
            <a:endParaRPr lang="en-US" dirty="0"/>
          </a:p>
          <a:p>
            <a:r>
              <a:rPr lang="en-US" dirty="0"/>
              <a:t>Correct misinformation</a:t>
            </a:r>
          </a:p>
        </p:txBody>
      </p:sp>
    </p:spTree>
    <p:extLst>
      <p:ext uri="{BB962C8B-B14F-4D97-AF65-F5344CB8AC3E}">
        <p14:creationId xmlns:p14="http://schemas.microsoft.com/office/powerpoint/2010/main" val="273903638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457200" y="685800"/>
            <a:ext cx="82296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Child(</a:t>
            </a:r>
            <a:r>
              <a:rPr lang="en-US" altLang="en-US" sz="3600" b="1" u="sng" dirty="0" err="1">
                <a:solidFill>
                  <a:schemeClr val="tx1"/>
                </a:solidFill>
                <a:latin typeface="Arial" panose="020B0604020202020204" pitchFamily="34" charset="0"/>
              </a:rPr>
              <a:t>ren</a:t>
            </a:r>
            <a:r>
              <a:rPr lang="en-US" altLang="en-US" sz="3600" b="1" u="sng" dirty="0">
                <a:solidFill>
                  <a:schemeClr val="tx1"/>
                </a:solidFill>
                <a:latin typeface="Arial" panose="020B0604020202020204" pitchFamily="34" charset="0"/>
              </a:rPr>
              <a:t>) Only Election</a:t>
            </a:r>
          </a:p>
        </p:txBody>
      </p:sp>
      <p:sp>
        <p:nvSpPr>
          <p:cNvPr id="52227" name="Rectangle 3"/>
          <p:cNvSpPr>
            <a:spLocks noGrp="1" noChangeArrowheads="1"/>
          </p:cNvSpPr>
          <p:nvPr>
            <p:ph idx="1"/>
          </p:nvPr>
        </p:nvSpPr>
        <p:spPr bwMode="auto">
          <a:xfrm>
            <a:off x="457200" y="1600200"/>
            <a:ext cx="8229600" cy="4297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sz="2800" dirty="0">
                <a:latin typeface="Arial" panose="020B0604020202020204" pitchFamily="34" charset="0"/>
              </a:rPr>
              <a:t>Cost based on age difference between Soldier and youngest child at time of election</a:t>
            </a:r>
            <a:endParaRPr lang="en-US" altLang="en-US" sz="2800" dirty="0">
              <a:solidFill>
                <a:srgbClr val="FF0000"/>
              </a:solidFill>
              <a:latin typeface="Arial" panose="020B0604020202020204" pitchFamily="34" charset="0"/>
            </a:endParaRPr>
          </a:p>
          <a:p>
            <a:pPr eaLnBrk="1" hangingPunct="1">
              <a:lnSpc>
                <a:spcPct val="90000"/>
              </a:lnSpc>
            </a:pPr>
            <a:r>
              <a:rPr lang="en-US" altLang="en-US" sz="2800" dirty="0">
                <a:latin typeface="Arial" panose="020B0604020202020204" pitchFamily="34" charset="0"/>
              </a:rPr>
              <a:t>Cheaper than “spouse” due to finite benefit but costlier option than child cost </a:t>
            </a:r>
            <a:r>
              <a:rPr lang="en-US" altLang="en-US" sz="2800" u="sng" dirty="0">
                <a:latin typeface="Arial" panose="020B0604020202020204" pitchFamily="34" charset="0"/>
              </a:rPr>
              <a:t>with</a:t>
            </a:r>
            <a:r>
              <a:rPr lang="en-US" altLang="en-US" sz="2800" dirty="0">
                <a:latin typeface="Arial" panose="020B0604020202020204" pitchFamily="34" charset="0"/>
              </a:rPr>
              <a:t> spouse since child is primary beneficiary </a:t>
            </a:r>
          </a:p>
          <a:p>
            <a:pPr eaLnBrk="1" hangingPunct="1">
              <a:lnSpc>
                <a:spcPct val="90000"/>
              </a:lnSpc>
            </a:pPr>
            <a:r>
              <a:rPr lang="en-US" altLang="en-US" sz="2800" dirty="0">
                <a:latin typeface="Arial" panose="020B0604020202020204" pitchFamily="34" charset="0"/>
              </a:rPr>
              <a:t>Can elect for children only because there is no spouse or exclude the spouse</a:t>
            </a:r>
          </a:p>
          <a:p>
            <a:pPr eaLnBrk="1" hangingPunct="1">
              <a:lnSpc>
                <a:spcPct val="90000"/>
              </a:lnSpc>
              <a:buFont typeface="Arial" panose="020B0604020202020204" pitchFamily="34" charset="0"/>
              <a:buChar char="•"/>
            </a:pPr>
            <a:r>
              <a:rPr lang="en-US" altLang="en-US" sz="2800" dirty="0">
                <a:latin typeface="Arial" panose="020B0604020202020204" pitchFamily="34" charset="0"/>
              </a:rPr>
              <a:t>If married and child only RCSBP is           elected, spouse must concur </a:t>
            </a:r>
          </a:p>
        </p:txBody>
      </p:sp>
    </p:spTree>
    <p:extLst>
      <p:ext uri="{BB962C8B-B14F-4D97-AF65-F5344CB8AC3E}">
        <p14:creationId xmlns:p14="http://schemas.microsoft.com/office/powerpoint/2010/main" val="2743846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345028" y="4611028"/>
            <a:ext cx="1522396" cy="1697697"/>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3573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51202" name="Rectangle 2"/>
          <p:cNvSpPr>
            <a:spLocks noGrp="1" noChangeArrowheads="1"/>
          </p:cNvSpPr>
          <p:nvPr>
            <p:ph type="title"/>
          </p:nvPr>
        </p:nvSpPr>
        <p:spPr>
          <a:xfrm>
            <a:off x="457200" y="685800"/>
            <a:ext cx="8229600" cy="808038"/>
          </a:xfrm>
        </p:spPr>
        <p:txBody>
          <a:bodyPr/>
          <a:lstStyle/>
          <a:p>
            <a:r>
              <a:rPr lang="en-US" altLang="en-US" sz="3600" b="1" u="sng" dirty="0">
                <a:solidFill>
                  <a:schemeClr val="tx1"/>
                </a:solidFill>
              </a:rPr>
              <a:t>Child(</a:t>
            </a:r>
            <a:r>
              <a:rPr lang="en-US" altLang="en-US" sz="3600" b="1" u="sng" dirty="0" err="1">
                <a:solidFill>
                  <a:schemeClr val="tx1"/>
                </a:solidFill>
              </a:rPr>
              <a:t>ren</a:t>
            </a:r>
            <a:r>
              <a:rPr lang="en-US" altLang="en-US" sz="3600" b="1" u="sng" dirty="0">
                <a:solidFill>
                  <a:schemeClr val="tx1"/>
                </a:solidFill>
              </a:rPr>
              <a:t>) Only Election</a:t>
            </a:r>
          </a:p>
        </p:txBody>
      </p:sp>
      <p:sp>
        <p:nvSpPr>
          <p:cNvPr id="4" name="Content Placeholder 3"/>
          <p:cNvSpPr>
            <a:spLocks noGrp="1"/>
          </p:cNvSpPr>
          <p:nvPr>
            <p:ph idx="1"/>
          </p:nvPr>
        </p:nvSpPr>
        <p:spPr>
          <a:xfrm>
            <a:off x="457200" y="1676400"/>
            <a:ext cx="8229600" cy="4525963"/>
          </a:xfrm>
        </p:spPr>
        <p:txBody>
          <a:bodyPr/>
          <a:lstStyle/>
          <a:p>
            <a:pPr marL="342900" lvl="1" indent="-342900" eaLnBrk="1" hangingPunct="1">
              <a:lnSpc>
                <a:spcPct val="90000"/>
              </a:lnSpc>
              <a:buFont typeface="Arial" panose="020B0604020202020204" pitchFamily="34" charset="0"/>
              <a:buChar char="•"/>
              <a:defRPr/>
            </a:pPr>
            <a:r>
              <a:rPr lang="en-US" altLang="en-US" sz="2400" dirty="0">
                <a:ea typeface="+mn-ea"/>
                <a:cs typeface="+mn-cs"/>
              </a:rPr>
              <a:t>All eligible children covered at one cost</a:t>
            </a:r>
          </a:p>
          <a:p>
            <a:pPr marL="342900" lvl="1" indent="-342900" eaLnBrk="1" hangingPunct="1">
              <a:lnSpc>
                <a:spcPct val="90000"/>
              </a:lnSpc>
              <a:buFont typeface="Arial" panose="020B0604020202020204" pitchFamily="34" charset="0"/>
              <a:buChar char="•"/>
              <a:defRPr/>
            </a:pPr>
            <a:r>
              <a:rPr lang="en-US" altLang="en-US" sz="2400" dirty="0">
                <a:ea typeface="+mn-ea"/>
                <a:cs typeface="+mn-cs"/>
              </a:rPr>
              <a:t>Cost stops when no eligible children remain</a:t>
            </a:r>
          </a:p>
          <a:p>
            <a:pPr marL="342900" lvl="1" indent="-342900" eaLnBrk="1" hangingPunct="1">
              <a:lnSpc>
                <a:spcPct val="90000"/>
              </a:lnSpc>
              <a:buFont typeface="Arial" panose="020B0604020202020204" pitchFamily="34" charset="0"/>
              <a:buChar char="•"/>
              <a:defRPr/>
            </a:pPr>
            <a:r>
              <a:rPr lang="en-US" altLang="en-US" sz="2400" dirty="0">
                <a:ea typeface="+mn-ea"/>
                <a:cs typeface="+mn-cs"/>
              </a:rPr>
              <a:t>Annuity divided equally among all eligible children</a:t>
            </a:r>
          </a:p>
          <a:p>
            <a:pPr marL="342900" lvl="1" indent="-342900" eaLnBrk="1" hangingPunct="1">
              <a:lnSpc>
                <a:spcPct val="90000"/>
              </a:lnSpc>
              <a:buFont typeface="Arial" panose="020B0604020202020204" pitchFamily="34" charset="0"/>
              <a:buChar char="•"/>
              <a:defRPr/>
            </a:pPr>
            <a:r>
              <a:rPr lang="en-US" altLang="en-US" sz="2400" dirty="0">
                <a:ea typeface="+mn-ea"/>
                <a:cs typeface="+mn-cs"/>
              </a:rPr>
              <a:t>A child can receive more than one child RCSBP annuity. </a:t>
            </a:r>
          </a:p>
          <a:p>
            <a:pPr marL="342900" indent="-342900" eaLnBrk="1" hangingPunct="1">
              <a:lnSpc>
                <a:spcPct val="90000"/>
              </a:lnSpc>
              <a:buFont typeface="Arial" panose="020B0604020202020204" pitchFamily="34" charset="0"/>
              <a:buChar char="•"/>
              <a:defRPr/>
            </a:pPr>
            <a:endParaRPr lang="en-US" altLang="en-US" sz="2800" dirty="0"/>
          </a:p>
          <a:p>
            <a:pPr marL="0" indent="0">
              <a:buNone/>
            </a:pPr>
            <a:endParaRPr lang="en-US" sz="2800" dirty="0"/>
          </a:p>
        </p:txBody>
      </p:sp>
      <p:graphicFrame>
        <p:nvGraphicFramePr>
          <p:cNvPr id="8" name="Diagram 7"/>
          <p:cNvGraphicFramePr/>
          <p:nvPr/>
        </p:nvGraphicFramePr>
        <p:xfrm>
          <a:off x="3323651" y="3929051"/>
          <a:ext cx="2286000" cy="228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 8"/>
          <p:cNvGraphicFramePr/>
          <p:nvPr/>
        </p:nvGraphicFramePr>
        <p:xfrm>
          <a:off x="193355" y="3929051"/>
          <a:ext cx="2286000" cy="2286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1" name="Diagram 10"/>
          <p:cNvGraphicFramePr/>
          <p:nvPr/>
        </p:nvGraphicFramePr>
        <p:xfrm>
          <a:off x="6460456" y="3929051"/>
          <a:ext cx="2286000" cy="22860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2" name="Right Arrow 11"/>
          <p:cNvSpPr>
            <a:spLocks noChangeArrowheads="1"/>
          </p:cNvSpPr>
          <p:nvPr/>
        </p:nvSpPr>
        <p:spPr bwMode="auto">
          <a:xfrm>
            <a:off x="2415506" y="4829164"/>
            <a:ext cx="977900" cy="485775"/>
          </a:xfrm>
          <a:prstGeom prst="rightArrow">
            <a:avLst>
              <a:gd name="adj1" fmla="val 50000"/>
              <a:gd name="adj2" fmla="val 49861"/>
            </a:avLst>
          </a:prstGeom>
          <a:solidFill>
            <a:schemeClr val="accent1"/>
          </a:solidFill>
          <a:ln w="9525" algn="ctr">
            <a:solidFill>
              <a:schemeClr val="tx1"/>
            </a:solidFill>
            <a:round/>
            <a:headEnd/>
            <a:tailEnd/>
          </a:ln>
        </p:spPr>
        <p:txBody>
          <a:bodyP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13" name="Right Arrow 12"/>
          <p:cNvSpPr>
            <a:spLocks noChangeArrowheads="1"/>
          </p:cNvSpPr>
          <p:nvPr/>
        </p:nvSpPr>
        <p:spPr bwMode="auto">
          <a:xfrm>
            <a:off x="5546056" y="4829164"/>
            <a:ext cx="977900" cy="485775"/>
          </a:xfrm>
          <a:prstGeom prst="rightArrow">
            <a:avLst>
              <a:gd name="adj1" fmla="val 50000"/>
              <a:gd name="adj2" fmla="val 49861"/>
            </a:avLst>
          </a:prstGeom>
          <a:solidFill>
            <a:schemeClr val="accent1"/>
          </a:solidFill>
          <a:ln w="9525" algn="ctr">
            <a:solidFill>
              <a:schemeClr val="tx1"/>
            </a:solidFill>
            <a:round/>
            <a:headEnd/>
            <a:tailEnd/>
          </a:ln>
        </p:spPr>
        <p:txBody>
          <a:bodyP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14" name="Rectangle 2"/>
          <p:cNvSpPr txBox="1">
            <a:spLocks noChangeArrowheads="1"/>
          </p:cNvSpPr>
          <p:nvPr/>
        </p:nvSpPr>
        <p:spPr>
          <a:xfrm>
            <a:off x="444595" y="3429000"/>
            <a:ext cx="8229600" cy="808038"/>
          </a:xfrm>
          <a:prstGeom prst="rect">
            <a:avLst/>
          </a:prstGeom>
        </p:spPr>
        <p:txBody>
          <a:bodyPr/>
          <a:lstStyle>
            <a:lvl1pPr algn="ctr" defTabSz="912813" rtl="0" eaLnBrk="0" fontAlgn="base" hangingPunct="0">
              <a:spcBef>
                <a:spcPct val="0"/>
              </a:spcBef>
              <a:spcAft>
                <a:spcPct val="0"/>
              </a:spcAft>
              <a:defRPr sz="4400">
                <a:solidFill>
                  <a:schemeClr val="tx2"/>
                </a:solidFill>
                <a:latin typeface="Arial" charset="0"/>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307696" algn="ctr" defTabSz="913472" rtl="0" fontAlgn="base">
              <a:spcBef>
                <a:spcPct val="0"/>
              </a:spcBef>
              <a:spcAft>
                <a:spcPct val="0"/>
              </a:spcAft>
              <a:defRPr sz="4400">
                <a:solidFill>
                  <a:schemeClr val="tx2"/>
                </a:solidFill>
                <a:latin typeface="Arial" charset="0"/>
              </a:defRPr>
            </a:lvl6pPr>
            <a:lvl7pPr marL="615391" algn="ctr" defTabSz="913472" rtl="0" fontAlgn="base">
              <a:spcBef>
                <a:spcPct val="0"/>
              </a:spcBef>
              <a:spcAft>
                <a:spcPct val="0"/>
              </a:spcAft>
              <a:defRPr sz="4400">
                <a:solidFill>
                  <a:schemeClr val="tx2"/>
                </a:solidFill>
                <a:latin typeface="Arial" charset="0"/>
              </a:defRPr>
            </a:lvl7pPr>
            <a:lvl8pPr marL="923087" algn="ctr" defTabSz="913472" rtl="0" fontAlgn="base">
              <a:spcBef>
                <a:spcPct val="0"/>
              </a:spcBef>
              <a:spcAft>
                <a:spcPct val="0"/>
              </a:spcAft>
              <a:defRPr sz="4400">
                <a:solidFill>
                  <a:schemeClr val="tx2"/>
                </a:solidFill>
                <a:latin typeface="Arial" charset="0"/>
              </a:defRPr>
            </a:lvl8pPr>
            <a:lvl9pPr marL="1230782" algn="ctr" defTabSz="913472" rtl="0" fontAlgn="base">
              <a:spcBef>
                <a:spcPct val="0"/>
              </a:spcBef>
              <a:spcAft>
                <a:spcPct val="0"/>
              </a:spcAft>
              <a:defRPr sz="4400">
                <a:solidFill>
                  <a:schemeClr val="tx2"/>
                </a:solidFill>
                <a:latin typeface="Arial" charset="0"/>
              </a:defRPr>
            </a:lvl9pPr>
          </a:lstStyle>
          <a:p>
            <a:r>
              <a:rPr lang="en-US" altLang="en-US" sz="3200" u="sng" kern="0" dirty="0">
                <a:solidFill>
                  <a:schemeClr val="tx1"/>
                </a:solidFill>
              </a:rPr>
              <a:t>Annuity</a:t>
            </a:r>
          </a:p>
        </p:txBody>
      </p:sp>
      <p:sp>
        <p:nvSpPr>
          <p:cNvPr id="5" name="TextBox 4"/>
          <p:cNvSpPr txBox="1"/>
          <p:nvPr/>
        </p:nvSpPr>
        <p:spPr>
          <a:xfrm>
            <a:off x="76200" y="6107668"/>
            <a:ext cx="2498056" cy="400110"/>
          </a:xfrm>
          <a:prstGeom prst="rect">
            <a:avLst/>
          </a:prstGeom>
          <a:noFill/>
          <a:ln>
            <a:solidFill>
              <a:schemeClr val="tx1"/>
            </a:solidFill>
          </a:ln>
        </p:spPr>
        <p:txBody>
          <a:bodyPr wrap="none" rtlCol="0">
            <a:spAutoFit/>
          </a:bodyPr>
          <a:lstStyle/>
          <a:p>
            <a:r>
              <a:rPr lang="en-US" sz="2000" dirty="0"/>
              <a:t>Two eligible children</a:t>
            </a:r>
          </a:p>
        </p:txBody>
      </p:sp>
      <p:sp>
        <p:nvSpPr>
          <p:cNvPr id="16" name="TextBox 15"/>
          <p:cNvSpPr txBox="1"/>
          <p:nvPr/>
        </p:nvSpPr>
        <p:spPr>
          <a:xfrm>
            <a:off x="2819400" y="6096000"/>
            <a:ext cx="3260829" cy="400110"/>
          </a:xfrm>
          <a:prstGeom prst="rect">
            <a:avLst/>
          </a:prstGeom>
          <a:noFill/>
          <a:ln>
            <a:solidFill>
              <a:schemeClr val="tx1"/>
            </a:solidFill>
          </a:ln>
        </p:spPr>
        <p:txBody>
          <a:bodyPr wrap="none" rtlCol="0">
            <a:spAutoFit/>
          </a:bodyPr>
          <a:lstStyle/>
          <a:p>
            <a:r>
              <a:rPr lang="en-US" sz="2000" dirty="0"/>
              <a:t>Child 1 ages out or marries</a:t>
            </a:r>
          </a:p>
        </p:txBody>
      </p:sp>
      <p:sp>
        <p:nvSpPr>
          <p:cNvPr id="17" name="TextBox 16"/>
          <p:cNvSpPr txBox="1"/>
          <p:nvPr/>
        </p:nvSpPr>
        <p:spPr>
          <a:xfrm>
            <a:off x="6207722" y="6107668"/>
            <a:ext cx="2659702" cy="400110"/>
          </a:xfrm>
          <a:prstGeom prst="rect">
            <a:avLst/>
          </a:prstGeom>
          <a:noFill/>
          <a:ln>
            <a:solidFill>
              <a:schemeClr val="tx1"/>
            </a:solidFill>
          </a:ln>
        </p:spPr>
        <p:txBody>
          <a:bodyPr wrap="none" rtlCol="0">
            <a:spAutoFit/>
          </a:bodyPr>
          <a:lstStyle/>
          <a:p>
            <a:r>
              <a:rPr lang="en-US" sz="2000" dirty="0"/>
              <a:t>Both age out or marry</a:t>
            </a:r>
          </a:p>
        </p:txBody>
      </p:sp>
    </p:spTree>
    <p:extLst>
      <p:ext uri="{BB962C8B-B14F-4D97-AF65-F5344CB8AC3E}">
        <p14:creationId xmlns:p14="http://schemas.microsoft.com/office/powerpoint/2010/main" val="23473257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9" grpId="0">
        <p:bldAsOne/>
      </p:bldGraphic>
      <p:bldGraphic spid="11" grpId="0">
        <p:bldAsOne/>
      </p:bldGraphic>
      <p:bldP spid="12" grpId="0" animBg="1"/>
      <p:bldP spid="13" grpId="0" animBg="1"/>
      <p:bldP spid="5" grpId="0" animBg="1"/>
      <p:bldP spid="16" grpId="0" animBg="1"/>
      <p:bldP spid="1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685800"/>
            <a:ext cx="8229600" cy="808038"/>
          </a:xfrm>
        </p:spPr>
        <p:txBody>
          <a:bodyPr/>
          <a:lstStyle/>
          <a:p>
            <a:r>
              <a:rPr lang="en-US" altLang="en-US" sz="3600" b="1" u="sng" dirty="0">
                <a:solidFill>
                  <a:schemeClr val="tx1"/>
                </a:solidFill>
              </a:rPr>
              <a:t>Child Eligibility</a:t>
            </a:r>
          </a:p>
        </p:txBody>
      </p:sp>
      <p:sp>
        <p:nvSpPr>
          <p:cNvPr id="4" name="Content Placeholder 3"/>
          <p:cNvSpPr>
            <a:spLocks noGrp="1"/>
          </p:cNvSpPr>
          <p:nvPr>
            <p:ph idx="1"/>
          </p:nvPr>
        </p:nvSpPr>
        <p:spPr>
          <a:xfrm>
            <a:off x="457200" y="1493838"/>
            <a:ext cx="6934200" cy="4876800"/>
          </a:xfrm>
        </p:spPr>
        <p:txBody>
          <a:bodyPr/>
          <a:lstStyle/>
          <a:p>
            <a:pPr marL="457200" indent="-457200" eaLnBrk="1" hangingPunct="1">
              <a:lnSpc>
                <a:spcPct val="90000"/>
              </a:lnSpc>
              <a:buFont typeface="Arial" panose="020B0604020202020204" pitchFamily="34" charset="0"/>
              <a:buChar char="•"/>
              <a:defRPr/>
            </a:pPr>
            <a:r>
              <a:rPr lang="en-US" altLang="en-US" sz="2400" dirty="0"/>
              <a:t>Child must be:</a:t>
            </a:r>
          </a:p>
          <a:p>
            <a:pPr lvl="1" eaLnBrk="1" hangingPunct="1">
              <a:lnSpc>
                <a:spcPct val="90000"/>
              </a:lnSpc>
              <a:defRPr/>
            </a:pPr>
            <a:r>
              <a:rPr lang="en-US" altLang="en-US" sz="2400" dirty="0"/>
              <a:t>Unmarried</a:t>
            </a:r>
          </a:p>
          <a:p>
            <a:pPr lvl="1" eaLnBrk="1" hangingPunct="1">
              <a:lnSpc>
                <a:spcPct val="90000"/>
              </a:lnSpc>
              <a:defRPr/>
            </a:pPr>
            <a:r>
              <a:rPr lang="en-US" altLang="en-US" sz="2400" dirty="0"/>
              <a:t>Age: up to 18 or 22 if a full-time student</a:t>
            </a:r>
          </a:p>
          <a:p>
            <a:pPr lvl="1" eaLnBrk="1" hangingPunct="1">
              <a:lnSpc>
                <a:spcPct val="90000"/>
              </a:lnSpc>
              <a:defRPr/>
            </a:pPr>
            <a:r>
              <a:rPr lang="en-US" altLang="en-US" sz="2400" dirty="0"/>
              <a:t>Unmarried Incapacitated child – eligible forever if condition was incurred while eligible for RCSBP</a:t>
            </a:r>
          </a:p>
          <a:p>
            <a:pPr marL="342900" indent="-342900" eaLnBrk="1" hangingPunct="1">
              <a:lnSpc>
                <a:spcPct val="90000"/>
              </a:lnSpc>
              <a:buFont typeface="Arial" panose="020B0604020202020204" pitchFamily="34" charset="0"/>
              <a:buChar char="•"/>
              <a:defRPr/>
            </a:pPr>
            <a:r>
              <a:rPr lang="en-US" altLang="en-US" sz="2400" dirty="0"/>
              <a:t>Natural child</a:t>
            </a:r>
          </a:p>
          <a:p>
            <a:pPr marL="342900" indent="-342900" eaLnBrk="1" hangingPunct="1">
              <a:lnSpc>
                <a:spcPct val="90000"/>
              </a:lnSpc>
              <a:buFont typeface="Arial" panose="020B0604020202020204" pitchFamily="34" charset="0"/>
              <a:buChar char="•"/>
              <a:defRPr/>
            </a:pPr>
            <a:r>
              <a:rPr lang="en-US" altLang="en-US" sz="2400" dirty="0"/>
              <a:t>Adopted Child</a:t>
            </a:r>
          </a:p>
          <a:p>
            <a:pPr marL="342900" indent="-342900" eaLnBrk="1" hangingPunct="1">
              <a:lnSpc>
                <a:spcPct val="90000"/>
              </a:lnSpc>
              <a:buFont typeface="Arial" panose="020B0604020202020204" pitchFamily="34" charset="0"/>
              <a:buChar char="•"/>
              <a:defRPr/>
            </a:pPr>
            <a:r>
              <a:rPr lang="en-US" altLang="en-US" sz="2400" dirty="0"/>
              <a:t>Stepchild, foster child who is living in a parent child relationship with the military member when that member dies</a:t>
            </a:r>
          </a:p>
          <a:p>
            <a:pPr marL="342900" indent="-342900" eaLnBrk="1" hangingPunct="1">
              <a:lnSpc>
                <a:spcPct val="90000"/>
              </a:lnSpc>
              <a:buFont typeface="Arial" panose="020B0604020202020204" pitchFamily="34" charset="0"/>
              <a:buChar char="•"/>
              <a:defRPr/>
            </a:pPr>
            <a:r>
              <a:rPr lang="en-US" altLang="en-US" sz="2400" dirty="0">
                <a:latin typeface="Arial" panose="020B0604020202020204" pitchFamily="34" charset="0"/>
              </a:rPr>
              <a:t>When no eligible children remain, child SBP cost stops but RCSBP cost continues </a:t>
            </a:r>
          </a:p>
          <a:p>
            <a:pPr marL="0" indent="0" eaLnBrk="1" hangingPunct="1">
              <a:lnSpc>
                <a:spcPct val="90000"/>
              </a:lnSpc>
              <a:buNone/>
              <a:defRPr/>
            </a:pPr>
            <a:endParaRPr lang="en-US" altLang="en-US" sz="2400" dirty="0"/>
          </a:p>
          <a:p>
            <a:pPr marL="0" indent="0" eaLnBrk="1" hangingPunct="1">
              <a:lnSpc>
                <a:spcPct val="90000"/>
              </a:lnSpc>
              <a:buNone/>
              <a:defRPr/>
            </a:pPr>
            <a:endParaRPr lang="en-US" altLang="en-US" sz="2400" dirty="0"/>
          </a:p>
          <a:p>
            <a:pPr marL="0" indent="0">
              <a:buNone/>
            </a:pPr>
            <a:endParaRPr lang="en-US" sz="2400" dirty="0"/>
          </a:p>
        </p:txBody>
      </p:sp>
    </p:spTree>
    <p:extLst>
      <p:ext uri="{BB962C8B-B14F-4D97-AF65-F5344CB8AC3E}">
        <p14:creationId xmlns:p14="http://schemas.microsoft.com/office/powerpoint/2010/main" val="298073870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685800"/>
            <a:ext cx="8229600" cy="1295400"/>
          </a:xfrm>
        </p:spPr>
        <p:txBody>
          <a:bodyPr/>
          <a:lstStyle/>
          <a:p>
            <a:r>
              <a:rPr lang="en-US" altLang="en-US" sz="3600" b="1" u="sng" dirty="0">
                <a:solidFill>
                  <a:schemeClr val="tx1"/>
                </a:solidFill>
              </a:rPr>
              <a:t>Incapacitated Child </a:t>
            </a:r>
            <a:br>
              <a:rPr lang="en-US" altLang="en-US" sz="3600" b="1" u="sng" dirty="0">
                <a:solidFill>
                  <a:schemeClr val="tx1"/>
                </a:solidFill>
              </a:rPr>
            </a:br>
            <a:r>
              <a:rPr lang="en-US" altLang="en-US" sz="3600" b="1" u="sng" dirty="0">
                <a:solidFill>
                  <a:schemeClr val="tx1"/>
                </a:solidFill>
              </a:rPr>
              <a:t>Considerations</a:t>
            </a:r>
          </a:p>
        </p:txBody>
      </p:sp>
      <p:sp>
        <p:nvSpPr>
          <p:cNvPr id="4" name="Content Placeholder 3"/>
          <p:cNvSpPr>
            <a:spLocks noGrp="1"/>
          </p:cNvSpPr>
          <p:nvPr>
            <p:ph idx="1"/>
          </p:nvPr>
        </p:nvSpPr>
        <p:spPr>
          <a:xfrm>
            <a:off x="457200" y="2057400"/>
            <a:ext cx="8229600" cy="3840163"/>
          </a:xfrm>
        </p:spPr>
        <p:txBody>
          <a:bodyPr/>
          <a:lstStyle/>
          <a:p>
            <a:pPr marL="569913" indent="-457200"/>
            <a:r>
              <a:rPr lang="en-US" altLang="en-US" sz="2800" dirty="0"/>
              <a:t>Research the impact that RCSBP/SBP for a fully disabled child may have on other benefits the child has or will receive. </a:t>
            </a:r>
          </a:p>
          <a:p>
            <a:pPr marL="569913" indent="-457200"/>
            <a:r>
              <a:rPr lang="en-US" altLang="en-US" sz="2800" dirty="0"/>
              <a:t>You may elect to pay an annuity to a special needs trust for an RCSBP/SBP eligible unmarried incapacitated child.  </a:t>
            </a:r>
          </a:p>
          <a:p>
            <a:pPr marL="0" indent="0">
              <a:buNone/>
            </a:pPr>
            <a:endParaRPr lang="en-US" sz="2800" dirty="0"/>
          </a:p>
        </p:txBody>
      </p:sp>
    </p:spTree>
    <p:extLst>
      <p:ext uri="{BB962C8B-B14F-4D97-AF65-F5344CB8AC3E}">
        <p14:creationId xmlns:p14="http://schemas.microsoft.com/office/powerpoint/2010/main" val="281337707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bwMode="auto">
          <a:xfrm>
            <a:off x="457200" y="6858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Advice:  Seriously Consider </a:t>
            </a:r>
            <a:br>
              <a:rPr lang="en-US" altLang="en-US" sz="3600" b="1" u="sng" dirty="0">
                <a:solidFill>
                  <a:schemeClr val="tx1"/>
                </a:solidFill>
                <a:latin typeface="Arial" panose="020B0604020202020204" pitchFamily="34" charset="0"/>
              </a:rPr>
            </a:br>
            <a:r>
              <a:rPr lang="en-US" altLang="en-US" sz="3600" b="1" u="sng" dirty="0">
                <a:solidFill>
                  <a:schemeClr val="tx1"/>
                </a:solidFill>
                <a:latin typeface="Arial" panose="020B0604020202020204" pitchFamily="34" charset="0"/>
              </a:rPr>
              <a:t>Child Coverage!</a:t>
            </a:r>
          </a:p>
        </p:txBody>
      </p:sp>
      <p:sp>
        <p:nvSpPr>
          <p:cNvPr id="53251" name="Rectangle 3"/>
          <p:cNvSpPr>
            <a:spLocks noGrp="1" noChangeArrowheads="1"/>
          </p:cNvSpPr>
          <p:nvPr>
            <p:ph idx="1"/>
          </p:nvPr>
        </p:nvSpPr>
        <p:spPr bwMode="auto">
          <a:xfrm>
            <a:off x="457200" y="1981200"/>
            <a:ext cx="8229600" cy="4754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eaLnBrk="1" hangingPunct="1"/>
            <a:r>
              <a:rPr lang="en-US" altLang="en-US" sz="2000" dirty="0">
                <a:solidFill>
                  <a:schemeClr val="tx1"/>
                </a:solidFill>
                <a:latin typeface="Arial" panose="020B0604020202020204" pitchFamily="34" charset="0"/>
              </a:rPr>
              <a:t>Q:  Why bother </a:t>
            </a:r>
            <a:r>
              <a:rPr lang="en-US" altLang="en-US" sz="2000" dirty="0">
                <a:latin typeface="Arial" panose="020B0604020202020204" pitchFamily="34" charset="0"/>
              </a:rPr>
              <a:t>covering </a:t>
            </a:r>
            <a:r>
              <a:rPr lang="en-US" altLang="en-US" sz="2000" dirty="0">
                <a:solidFill>
                  <a:schemeClr val="tx1"/>
                </a:solidFill>
                <a:latin typeface="Arial" panose="020B0604020202020204" pitchFamily="34" charset="0"/>
              </a:rPr>
              <a:t>my 21-year old son who graduates from college soon?</a:t>
            </a:r>
          </a:p>
          <a:p>
            <a:pPr eaLnBrk="1" hangingPunct="1"/>
            <a:r>
              <a:rPr lang="en-US" altLang="en-US" sz="2000" dirty="0">
                <a:solidFill>
                  <a:schemeClr val="tx1"/>
                </a:solidFill>
                <a:latin typeface="Arial" panose="020B0604020202020204" pitchFamily="34" charset="0"/>
              </a:rPr>
              <a:t>A:  </a:t>
            </a:r>
            <a:r>
              <a:rPr lang="en-US" altLang="en-US" sz="2000" dirty="0">
                <a:latin typeface="Arial" panose="020B0604020202020204" pitchFamily="34" charset="0"/>
              </a:rPr>
              <a:t>Because, if you elected Option B or Option C for a spouse and did not elect RCSBP for an eligible child...</a:t>
            </a:r>
          </a:p>
          <a:p>
            <a:pPr lvl="1" eaLnBrk="1" hangingPunct="1"/>
            <a:r>
              <a:rPr lang="en-US" altLang="en-US" sz="2000" dirty="0">
                <a:latin typeface="Arial" panose="020B0604020202020204" pitchFamily="34" charset="0"/>
              </a:rPr>
              <a:t>incapacitation may occur while still eligible </a:t>
            </a:r>
          </a:p>
          <a:p>
            <a:pPr marL="800100" lvl="1" indent="-342900" algn="l" eaLnBrk="1" hangingPunct="1">
              <a:buFontTx/>
              <a:buChar char="–"/>
            </a:pPr>
            <a:r>
              <a:rPr lang="en-US" altLang="en-US" sz="2000" dirty="0">
                <a:solidFill>
                  <a:schemeClr val="tx1"/>
                </a:solidFill>
                <a:latin typeface="Arial" panose="020B0604020202020204" pitchFamily="34" charset="0"/>
              </a:rPr>
              <a:t>“closing” the child category when there are eligible children closes it for both RCSBP </a:t>
            </a:r>
            <a:r>
              <a:rPr lang="en-US" altLang="en-US" sz="2000" dirty="0">
                <a:latin typeface="Arial" panose="020B0604020202020204" pitchFamily="34" charset="0"/>
              </a:rPr>
              <a:t>and SBP </a:t>
            </a:r>
            <a:r>
              <a:rPr lang="en-US" altLang="en-US" sz="2000" u="sng" dirty="0">
                <a:solidFill>
                  <a:schemeClr val="tx1"/>
                </a:solidFill>
                <a:latin typeface="Arial" panose="020B0604020202020204" pitchFamily="34" charset="0"/>
              </a:rPr>
              <a:t>forever</a:t>
            </a:r>
            <a:endParaRPr lang="en-US" altLang="en-US" sz="2000" dirty="0">
              <a:solidFill>
                <a:schemeClr val="tx1"/>
              </a:solidFill>
              <a:latin typeface="Arial" panose="020B0604020202020204" pitchFamily="34" charset="0"/>
            </a:endParaRPr>
          </a:p>
          <a:p>
            <a:pPr marL="800100" lvl="1" indent="-342900" algn="l" eaLnBrk="1" hangingPunct="1">
              <a:buFontTx/>
              <a:buChar char="–"/>
            </a:pPr>
            <a:r>
              <a:rPr lang="en-US" altLang="en-US" sz="2000" dirty="0">
                <a:solidFill>
                  <a:schemeClr val="tx1"/>
                </a:solidFill>
                <a:latin typeface="Arial" panose="020B0604020202020204" pitchFamily="34" charset="0"/>
              </a:rPr>
              <a:t>family complete?  perhaps a step-, grand-, foster- or natural child is in your future</a:t>
            </a:r>
          </a:p>
          <a:p>
            <a:pPr eaLnBrk="1" hangingPunct="1"/>
            <a:r>
              <a:rPr lang="en-US" altLang="en-US" sz="2000" dirty="0">
                <a:latin typeface="Arial" panose="020B0604020202020204" pitchFamily="34" charset="0"/>
              </a:rPr>
              <a:t>Note: SBP cost stops when no eligible children remain                  but RCSBP cost continues for coverage already                   received. </a:t>
            </a:r>
            <a:r>
              <a:rPr lang="en-US" altLang="en-US" sz="2000" dirty="0">
                <a:solidFill>
                  <a:schemeClr val="tx1"/>
                </a:solidFill>
              </a:rPr>
              <a:t>Spouse and child or child </a:t>
            </a:r>
            <a:r>
              <a:rPr lang="en-US" altLang="en-US" sz="2000" dirty="0"/>
              <a:t>o</a:t>
            </a:r>
            <a:r>
              <a:rPr lang="en-US" altLang="en-US" sz="2000" dirty="0">
                <a:solidFill>
                  <a:schemeClr val="tx1"/>
                </a:solidFill>
              </a:rPr>
              <a:t>nly RCSBP/SBP is                   inexpensive</a:t>
            </a:r>
          </a:p>
        </p:txBody>
      </p:sp>
    </p:spTree>
    <p:extLst>
      <p:ext uri="{BB962C8B-B14F-4D97-AF65-F5344CB8AC3E}">
        <p14:creationId xmlns:p14="http://schemas.microsoft.com/office/powerpoint/2010/main" val="180551107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bwMode="auto">
          <a:xfrm>
            <a:off x="457200" y="685800"/>
            <a:ext cx="8229600" cy="808038"/>
          </a:xfrm>
          <a:ln w="12700">
            <a:miter lim="800000"/>
            <a:headEnd/>
            <a:tailEnd/>
          </a:ln>
        </p:spPr>
        <p:txBody>
          <a:bodyPr vert="horz" wrap="square" lIns="90488" tIns="44450" rIns="90488" bIns="44450" numCol="1" anchor="ctr" anchorCtr="0" compatLnSpc="1">
            <a:prstTxWarp prst="textNoShape">
              <a:avLst/>
            </a:prstTxWarp>
          </a:bodyPr>
          <a:lstStyle/>
          <a:p>
            <a:pPr eaLnBrk="1" hangingPunct="1">
              <a:defRPr/>
            </a:pPr>
            <a:r>
              <a:rPr lang="en-US" sz="3600" b="1" u="sng" dirty="0">
                <a:solidFill>
                  <a:schemeClr val="tx1"/>
                </a:solidFill>
              </a:rPr>
              <a:t>Former Spouse (FS)</a:t>
            </a:r>
          </a:p>
        </p:txBody>
      </p:sp>
      <p:sp>
        <p:nvSpPr>
          <p:cNvPr id="57348" name="Rectangle 12"/>
          <p:cNvSpPr>
            <a:spLocks noChangeArrowheads="1"/>
          </p:cNvSpPr>
          <p:nvPr/>
        </p:nvSpPr>
        <p:spPr bwMode="auto">
          <a:xfrm>
            <a:off x="0" y="4800600"/>
            <a:ext cx="45593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z="2400" u="sng" dirty="0">
              <a:solidFill>
                <a:schemeClr val="accent2"/>
              </a:solidFill>
            </a:endParaRPr>
          </a:p>
          <a:p>
            <a:r>
              <a:rPr lang="en-US" altLang="en-US" sz="2400" b="1" dirty="0">
                <a:solidFill>
                  <a:schemeClr val="accent1"/>
                </a:solidFill>
              </a:rPr>
              <a:t>			</a:t>
            </a:r>
          </a:p>
        </p:txBody>
      </p:sp>
      <p:sp>
        <p:nvSpPr>
          <p:cNvPr id="2" name="Content Placeholder 1"/>
          <p:cNvSpPr>
            <a:spLocks noGrp="1"/>
          </p:cNvSpPr>
          <p:nvPr>
            <p:ph idx="1"/>
          </p:nvPr>
        </p:nvSpPr>
        <p:spPr>
          <a:xfrm>
            <a:off x="457200" y="1493838"/>
            <a:ext cx="8001000" cy="4876800"/>
          </a:xfrm>
        </p:spPr>
        <p:txBody>
          <a:bodyPr/>
          <a:lstStyle/>
          <a:p>
            <a:pPr eaLnBrk="1" hangingPunct="1">
              <a:defRPr/>
            </a:pPr>
            <a:r>
              <a:rPr lang="en-US" sz="2000" dirty="0"/>
              <a:t>Former spouse coverage can be:</a:t>
            </a:r>
          </a:p>
          <a:p>
            <a:pPr lvl="1" eaLnBrk="1" hangingPunct="1">
              <a:defRPr/>
            </a:pPr>
            <a:r>
              <a:rPr lang="en-US" sz="2000" dirty="0"/>
              <a:t>purely voluntary</a:t>
            </a:r>
          </a:p>
          <a:p>
            <a:pPr lvl="1" eaLnBrk="1" hangingPunct="1">
              <a:defRPr/>
            </a:pPr>
            <a:r>
              <a:rPr lang="en-US" sz="2000" dirty="0"/>
              <a:t>incorporated into a written agreement</a:t>
            </a:r>
          </a:p>
          <a:p>
            <a:pPr lvl="1" eaLnBrk="1" hangingPunct="1">
              <a:defRPr/>
            </a:pPr>
            <a:r>
              <a:rPr lang="en-US" sz="2000" dirty="0"/>
              <a:t>court-ordered (since 1986)</a:t>
            </a:r>
          </a:p>
          <a:p>
            <a:pPr marL="342900" indent="-342900" eaLnBrk="1" hangingPunct="1">
              <a:buFont typeface="Arial" pitchFamily="34" charset="0"/>
              <a:buChar char="•"/>
              <a:defRPr/>
            </a:pPr>
            <a:r>
              <a:rPr lang="en-US" sz="2000" dirty="0"/>
              <a:t>Divorce prior to receiving the NOE:</a:t>
            </a:r>
          </a:p>
          <a:p>
            <a:pPr lvl="1" eaLnBrk="1" hangingPunct="1">
              <a:buFont typeface="Arial" pitchFamily="34" charset="0"/>
              <a:buChar char="–"/>
              <a:defRPr/>
            </a:pPr>
            <a:r>
              <a:rPr lang="en-US" sz="2000" dirty="0"/>
              <a:t>If court ordered, Soldier should elect former spouse using the DD Form 2656-5 and DD Form 2656-1 within 90 days of receiving the NOE or could be held in contempt of court </a:t>
            </a:r>
          </a:p>
          <a:p>
            <a:pPr lvl="1" eaLnBrk="1" hangingPunct="1">
              <a:buFont typeface="Arial" pitchFamily="34" charset="0"/>
              <a:buChar char="–"/>
              <a:defRPr/>
            </a:pPr>
            <a:r>
              <a:rPr lang="en-US" sz="2000" dirty="0"/>
              <a:t>Former spouse can ensure former spouse SBP is established by providing DFAS-CL the divorce decree with              subsequent court orders plus a DD Form 2656-10              (Survivor Benefit Plan (SBP)/Reserve Component              (RC) SBP Request for Deemed Election) within one             year of the first court order awarding former spouse RCSBP/SBP</a:t>
            </a:r>
          </a:p>
          <a:p>
            <a:pPr lvl="1" eaLnBrk="1" hangingPunct="1">
              <a:defRPr/>
            </a:pPr>
            <a:endParaRPr lang="en-US" sz="2000" dirty="0"/>
          </a:p>
          <a:p>
            <a:endParaRPr lang="en-US" sz="2000" dirty="0"/>
          </a:p>
        </p:txBody>
      </p:sp>
    </p:spTree>
    <p:extLst>
      <p:ext uri="{BB962C8B-B14F-4D97-AF65-F5344CB8AC3E}">
        <p14:creationId xmlns:p14="http://schemas.microsoft.com/office/powerpoint/2010/main" val="422110856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bwMode="auto">
          <a:xfrm>
            <a:off x="457200" y="685799"/>
            <a:ext cx="8229600" cy="884238"/>
          </a:xfrm>
          <a:ln w="12700">
            <a:miter lim="800000"/>
            <a:headEnd/>
            <a:tailEnd/>
          </a:ln>
        </p:spPr>
        <p:txBody>
          <a:bodyPr vert="horz" wrap="square" lIns="90488" tIns="44450" rIns="90488" bIns="44450" numCol="1" anchor="ctr" anchorCtr="0" compatLnSpc="1">
            <a:prstTxWarp prst="textNoShape">
              <a:avLst/>
            </a:prstTxWarp>
          </a:bodyPr>
          <a:lstStyle/>
          <a:p>
            <a:pPr eaLnBrk="1" hangingPunct="1">
              <a:defRPr/>
            </a:pPr>
            <a:r>
              <a:rPr lang="en-US" sz="3600" b="1" u="sng" dirty="0">
                <a:solidFill>
                  <a:schemeClr val="tx1"/>
                </a:solidFill>
              </a:rPr>
              <a:t>Former Spouse (FS)</a:t>
            </a:r>
          </a:p>
        </p:txBody>
      </p:sp>
      <p:sp>
        <p:nvSpPr>
          <p:cNvPr id="83971" name="Rectangle 3"/>
          <p:cNvSpPr>
            <a:spLocks noGrp="1" noChangeArrowheads="1"/>
          </p:cNvSpPr>
          <p:nvPr>
            <p:ph idx="1"/>
          </p:nvPr>
        </p:nvSpPr>
        <p:spPr bwMode="auto">
          <a:xfrm>
            <a:off x="457200" y="1722437"/>
            <a:ext cx="8229600" cy="4525963"/>
          </a:xfrm>
          <a:ln w="12700">
            <a:miter lim="800000"/>
            <a:headEnd/>
            <a:tailEnd/>
          </a:ln>
        </p:spPr>
        <p:txBody>
          <a:bodyPr vert="horz" wrap="square" lIns="90488" tIns="44450" rIns="90488" bIns="44450" numCol="1" anchor="t" anchorCtr="0" compatLnSpc="1">
            <a:prstTxWarp prst="textNoShape">
              <a:avLst/>
            </a:prstTxWarp>
          </a:bodyPr>
          <a:lstStyle/>
          <a:p>
            <a:pPr eaLnBrk="1" hangingPunct="1">
              <a:defRPr/>
            </a:pPr>
            <a:r>
              <a:rPr lang="en-US" sz="2000" dirty="0">
                <a:solidFill>
                  <a:schemeClr val="tx1"/>
                </a:solidFill>
              </a:rPr>
              <a:t>Divorce after NOE (Must have had spouse or spouse and child RCSBP coverage):</a:t>
            </a:r>
            <a:r>
              <a:rPr lang="en-US" sz="2000" dirty="0"/>
              <a:t> </a:t>
            </a:r>
          </a:p>
          <a:p>
            <a:pPr lvl="1" eaLnBrk="1" hangingPunct="1">
              <a:defRPr/>
            </a:pPr>
            <a:r>
              <a:rPr lang="en-US" sz="2000" dirty="0"/>
              <a:t>Soldier has one year from divorce to change spouse to former spouse</a:t>
            </a:r>
          </a:p>
          <a:p>
            <a:pPr lvl="1" eaLnBrk="1" hangingPunct="1">
              <a:defRPr/>
            </a:pPr>
            <a:r>
              <a:rPr lang="en-US" sz="2000" dirty="0"/>
              <a:t>Former spouse has one year from first court order awarding RCSBP to deem the election</a:t>
            </a:r>
          </a:p>
          <a:p>
            <a:pPr lvl="1" eaLnBrk="1" hangingPunct="1">
              <a:defRPr/>
            </a:pPr>
            <a:endParaRPr lang="en-US" sz="2000" dirty="0">
              <a:solidFill>
                <a:schemeClr val="tx1"/>
              </a:solidFill>
            </a:endParaRPr>
          </a:p>
          <a:p>
            <a:pPr marL="342900" indent="-342900" algn="l" eaLnBrk="1" hangingPunct="1">
              <a:spcBef>
                <a:spcPct val="0"/>
              </a:spcBef>
              <a:buFont typeface="Arial" pitchFamily="34" charset="0"/>
              <a:buChar char="•"/>
              <a:defRPr/>
            </a:pPr>
            <a:r>
              <a:rPr lang="en-US" sz="2000" dirty="0">
                <a:solidFill>
                  <a:schemeClr val="tx1"/>
                </a:solidFill>
              </a:rPr>
              <a:t>Former spouse coverage can be changed in certain circumstances:</a:t>
            </a:r>
          </a:p>
          <a:p>
            <a:pPr lvl="1" eaLnBrk="1" hangingPunct="1">
              <a:defRPr/>
            </a:pPr>
            <a:r>
              <a:rPr lang="en-US" sz="2000" dirty="0"/>
              <a:t>Voluntarily – can cancel former spouse RCSBP and elect spouse within one year of marriage</a:t>
            </a:r>
          </a:p>
          <a:p>
            <a:pPr lvl="1" eaLnBrk="1" hangingPunct="1">
              <a:defRPr/>
            </a:pPr>
            <a:r>
              <a:rPr lang="en-US" sz="2000" dirty="0"/>
              <a:t>Court ordered – amended court order</a:t>
            </a:r>
          </a:p>
          <a:p>
            <a:pPr lvl="1" eaLnBrk="1" hangingPunct="1">
              <a:defRPr/>
            </a:pPr>
            <a:r>
              <a:rPr lang="en-US" sz="2000" dirty="0"/>
              <a:t>Death of former spouse – change to spouse                       (contact RSO for details/timeframe)</a:t>
            </a:r>
          </a:p>
          <a:p>
            <a:pPr marL="457200" lvl="1" indent="0" eaLnBrk="1" hangingPunct="1">
              <a:buNone/>
              <a:defRPr/>
            </a:pPr>
            <a:endParaRPr lang="en-US" sz="2000" dirty="0">
              <a:solidFill>
                <a:schemeClr val="tx1"/>
              </a:solidFill>
            </a:endParaRPr>
          </a:p>
        </p:txBody>
      </p:sp>
    </p:spTree>
    <p:extLst>
      <p:ext uri="{BB962C8B-B14F-4D97-AF65-F5344CB8AC3E}">
        <p14:creationId xmlns:p14="http://schemas.microsoft.com/office/powerpoint/2010/main" val="327618707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bwMode="auto">
          <a:xfrm>
            <a:off x="457200" y="685800"/>
            <a:ext cx="8229600" cy="884238"/>
          </a:xfrm>
          <a:ln w="12700">
            <a:miter lim="800000"/>
            <a:headEnd/>
            <a:tailEnd/>
          </a:ln>
        </p:spPr>
        <p:txBody>
          <a:bodyPr vert="horz" wrap="square" lIns="90488" tIns="44450" rIns="90488" bIns="44450" numCol="1" anchor="ctr" anchorCtr="0" compatLnSpc="1">
            <a:prstTxWarp prst="textNoShape">
              <a:avLst/>
            </a:prstTxWarp>
          </a:bodyPr>
          <a:lstStyle/>
          <a:p>
            <a:pPr eaLnBrk="1" hangingPunct="1">
              <a:defRPr/>
            </a:pPr>
            <a:r>
              <a:rPr lang="en-US" sz="3600" b="1" u="sng" dirty="0">
                <a:solidFill>
                  <a:schemeClr val="tx1"/>
                </a:solidFill>
              </a:rPr>
              <a:t>Former Spouse (FS) and Child(</a:t>
            </a:r>
            <a:r>
              <a:rPr lang="en-US" sz="3600" b="1" u="sng" dirty="0" err="1">
                <a:solidFill>
                  <a:schemeClr val="tx1"/>
                </a:solidFill>
              </a:rPr>
              <a:t>ren</a:t>
            </a:r>
            <a:r>
              <a:rPr lang="en-US" sz="3600" b="1" u="sng" dirty="0">
                <a:solidFill>
                  <a:schemeClr val="tx1"/>
                </a:solidFill>
              </a:rPr>
              <a:t>)</a:t>
            </a:r>
          </a:p>
        </p:txBody>
      </p:sp>
      <p:sp>
        <p:nvSpPr>
          <p:cNvPr id="83971" name="Rectangle 3"/>
          <p:cNvSpPr>
            <a:spLocks noGrp="1" noChangeArrowheads="1"/>
          </p:cNvSpPr>
          <p:nvPr>
            <p:ph idx="1"/>
          </p:nvPr>
        </p:nvSpPr>
        <p:spPr bwMode="auto">
          <a:xfrm>
            <a:off x="457200" y="1692275"/>
            <a:ext cx="8229600" cy="4525963"/>
          </a:xfrm>
          <a:ln w="12700">
            <a:miter lim="800000"/>
            <a:headEnd/>
            <a:tailEnd/>
          </a:ln>
        </p:spPr>
        <p:txBody>
          <a:bodyPr vert="horz" wrap="square" lIns="90488" tIns="44450" rIns="90488" bIns="44450" numCol="1" anchor="t" anchorCtr="0" compatLnSpc="1">
            <a:prstTxWarp prst="textNoShape">
              <a:avLst/>
            </a:prstTxWarp>
          </a:bodyPr>
          <a:lstStyle/>
          <a:p>
            <a:pPr marL="342900" indent="-342900" algn="l" eaLnBrk="1" hangingPunct="1">
              <a:spcBef>
                <a:spcPct val="0"/>
              </a:spcBef>
              <a:buFont typeface="Arial" pitchFamily="34" charset="0"/>
              <a:buChar char="•"/>
              <a:defRPr/>
            </a:pPr>
            <a:r>
              <a:rPr lang="en-US" sz="2400" dirty="0">
                <a:solidFill>
                  <a:schemeClr val="tx1"/>
                </a:solidFill>
              </a:rPr>
              <a:t>The former spouse is the primary beneficiary</a:t>
            </a:r>
          </a:p>
          <a:p>
            <a:pPr marL="342900" indent="-342900" algn="l" eaLnBrk="1" hangingPunct="1">
              <a:spcBef>
                <a:spcPct val="0"/>
              </a:spcBef>
              <a:buFont typeface="Arial" pitchFamily="34" charset="0"/>
              <a:buChar char="•"/>
              <a:defRPr/>
            </a:pPr>
            <a:r>
              <a:rPr lang="en-US" sz="2400" dirty="0"/>
              <a:t>Child(</a:t>
            </a:r>
            <a:r>
              <a:rPr lang="en-US" sz="2400" dirty="0" err="1"/>
              <a:t>ren</a:t>
            </a:r>
            <a:r>
              <a:rPr lang="en-US" sz="2400" dirty="0"/>
              <a:t>) will receive the annuity only if the former spouse becomes ineligible</a:t>
            </a:r>
            <a:endParaRPr lang="en-US" sz="2400" dirty="0">
              <a:solidFill>
                <a:schemeClr val="tx1"/>
              </a:solidFill>
            </a:endParaRPr>
          </a:p>
          <a:p>
            <a:pPr marL="342900" indent="-342900" algn="l" eaLnBrk="1" hangingPunct="1">
              <a:spcBef>
                <a:spcPct val="0"/>
              </a:spcBef>
              <a:buFont typeface="Arial" pitchFamily="34" charset="0"/>
              <a:buChar char="•"/>
              <a:defRPr/>
            </a:pPr>
            <a:r>
              <a:rPr lang="en-US" sz="2400" dirty="0">
                <a:solidFill>
                  <a:schemeClr val="tx1"/>
                </a:solidFill>
              </a:rPr>
              <a:t>If deemed, the court order must state former spouse and child(</a:t>
            </a:r>
            <a:r>
              <a:rPr lang="en-US" sz="2400" dirty="0" err="1">
                <a:solidFill>
                  <a:schemeClr val="tx1"/>
                </a:solidFill>
              </a:rPr>
              <a:t>ren</a:t>
            </a:r>
            <a:r>
              <a:rPr lang="en-US" sz="2400" dirty="0">
                <a:solidFill>
                  <a:schemeClr val="tx1"/>
                </a:solidFill>
              </a:rPr>
              <a:t>) </a:t>
            </a:r>
          </a:p>
          <a:p>
            <a:pPr marL="342900" indent="-342900" algn="l" eaLnBrk="1" hangingPunct="1">
              <a:spcBef>
                <a:spcPct val="0"/>
              </a:spcBef>
              <a:buFont typeface="Arial" pitchFamily="34" charset="0"/>
              <a:buChar char="•"/>
              <a:defRPr/>
            </a:pPr>
            <a:r>
              <a:rPr lang="en-US" sz="2400" dirty="0">
                <a:solidFill>
                  <a:schemeClr val="tx1"/>
                </a:solidFill>
              </a:rPr>
              <a:t>Former spouse and children </a:t>
            </a:r>
            <a:r>
              <a:rPr lang="en-US" sz="2400" b="1" dirty="0">
                <a:solidFill>
                  <a:schemeClr val="tx1"/>
                </a:solidFill>
              </a:rPr>
              <a:t>only covers children of the marriage to the former spouse</a:t>
            </a:r>
          </a:p>
        </p:txBody>
      </p:sp>
    </p:spTree>
    <p:extLst>
      <p:ext uri="{BB962C8B-B14F-4D97-AF65-F5344CB8AC3E}">
        <p14:creationId xmlns:p14="http://schemas.microsoft.com/office/powerpoint/2010/main" val="54534459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457200" y="685800"/>
            <a:ext cx="8229600" cy="808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“Insurable Interest” Election</a:t>
            </a:r>
          </a:p>
        </p:txBody>
      </p:sp>
      <p:sp>
        <p:nvSpPr>
          <p:cNvPr id="55299" name="Rectangle 3"/>
          <p:cNvSpPr>
            <a:spLocks noGrp="1" noChangeArrowheads="1"/>
          </p:cNvSpPr>
          <p:nvPr>
            <p:ph idx="1"/>
          </p:nvPr>
        </p:nvSpPr>
        <p:spPr bwMode="auto">
          <a:xfrm>
            <a:off x="457200" y="1570038"/>
            <a:ext cx="8229600" cy="518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eaLnBrk="1" hangingPunct="1">
              <a:defRPr/>
            </a:pPr>
            <a:r>
              <a:rPr lang="en-US" altLang="en-US" sz="2300" b="1" u="sng" dirty="0">
                <a:latin typeface="Arial" panose="020B0604020202020204" pitchFamily="34" charset="0"/>
              </a:rPr>
              <a:t>Who Can Elect</a:t>
            </a:r>
            <a:r>
              <a:rPr lang="en-US" altLang="en-US" sz="2300" b="1" dirty="0">
                <a:latin typeface="Arial" panose="020B0604020202020204" pitchFamily="34" charset="0"/>
              </a:rPr>
              <a:t>:  </a:t>
            </a:r>
            <a:r>
              <a:rPr lang="en-US" altLang="en-US" sz="2300" dirty="0">
                <a:latin typeface="Arial" panose="020B0604020202020204" pitchFamily="34" charset="0"/>
              </a:rPr>
              <a:t>unmarried Soldiers with no eligible children </a:t>
            </a:r>
          </a:p>
          <a:p>
            <a:pPr eaLnBrk="1" hangingPunct="1">
              <a:defRPr/>
            </a:pPr>
            <a:r>
              <a:rPr lang="en-US" altLang="en-US" sz="2300" b="1" u="sng" dirty="0">
                <a:latin typeface="Arial" panose="020B0604020202020204" pitchFamily="34" charset="0"/>
              </a:rPr>
              <a:t>Eligible Beneficiaries</a:t>
            </a:r>
            <a:r>
              <a:rPr lang="en-US" altLang="en-US" sz="2300" b="1" dirty="0">
                <a:latin typeface="Arial" panose="020B0604020202020204" pitchFamily="34" charset="0"/>
              </a:rPr>
              <a:t>:  </a:t>
            </a:r>
            <a:r>
              <a:rPr lang="en-US" altLang="en-US" sz="2300" dirty="0">
                <a:latin typeface="Arial" panose="020B0604020202020204" pitchFamily="34" charset="0"/>
              </a:rPr>
              <a:t>relative more closely related than cousin; or business associate w/financial interest in Soldier (proof needed)</a:t>
            </a:r>
          </a:p>
          <a:p>
            <a:pPr eaLnBrk="1" hangingPunct="1">
              <a:defRPr/>
            </a:pPr>
            <a:r>
              <a:rPr lang="en-US" altLang="en-US" sz="2300" b="1" u="sng" dirty="0">
                <a:latin typeface="Arial" panose="020B0604020202020204" pitchFamily="34" charset="0"/>
              </a:rPr>
              <a:t>Base Amount</a:t>
            </a:r>
            <a:r>
              <a:rPr lang="en-US" altLang="en-US" sz="2300" b="1" dirty="0">
                <a:latin typeface="Arial" panose="020B0604020202020204" pitchFamily="34" charset="0"/>
              </a:rPr>
              <a:t>:  </a:t>
            </a:r>
            <a:r>
              <a:rPr lang="en-US" altLang="en-US" sz="2300" dirty="0">
                <a:latin typeface="Arial" panose="020B0604020202020204" pitchFamily="34" charset="0"/>
              </a:rPr>
              <a:t>Must be full retired pay</a:t>
            </a:r>
          </a:p>
          <a:p>
            <a:pPr eaLnBrk="1" hangingPunct="1">
              <a:defRPr/>
            </a:pPr>
            <a:r>
              <a:rPr lang="en-US" altLang="en-US" sz="2300" b="1" u="sng" dirty="0">
                <a:latin typeface="Arial" panose="020B0604020202020204" pitchFamily="34" charset="0"/>
              </a:rPr>
              <a:t>Cost</a:t>
            </a:r>
            <a:r>
              <a:rPr lang="en-US" altLang="en-US" sz="2300" dirty="0">
                <a:latin typeface="Arial" panose="020B0604020202020204" pitchFamily="34" charset="0"/>
              </a:rPr>
              <a:t>: </a:t>
            </a:r>
          </a:p>
          <a:p>
            <a:pPr lvl="1" eaLnBrk="1" hangingPunct="1">
              <a:defRPr/>
            </a:pPr>
            <a:r>
              <a:rPr lang="en-US" altLang="en-US" sz="2300" dirty="0">
                <a:latin typeface="Arial" panose="020B0604020202020204" pitchFamily="34" charset="0"/>
              </a:rPr>
              <a:t>RCSBP add on - varies depending on age of member and beneficiary </a:t>
            </a:r>
          </a:p>
          <a:p>
            <a:pPr lvl="1" eaLnBrk="1" hangingPunct="1">
              <a:defRPr/>
            </a:pPr>
            <a:r>
              <a:rPr lang="en-US" altLang="en-US" sz="2300" dirty="0">
                <a:latin typeface="Arial" panose="020B0604020202020204" pitchFamily="34" charset="0"/>
              </a:rPr>
              <a:t>SBP - 10% + 5% for each full 5 years younger beneficiary is than Soldier</a:t>
            </a:r>
          </a:p>
          <a:p>
            <a:pPr eaLnBrk="1" hangingPunct="1">
              <a:defRPr/>
            </a:pPr>
            <a:r>
              <a:rPr lang="en-US" altLang="en-US" sz="2300" b="1" u="sng" dirty="0">
                <a:latin typeface="Arial" panose="020B0604020202020204" pitchFamily="34" charset="0"/>
              </a:rPr>
              <a:t>Benefit</a:t>
            </a:r>
            <a:r>
              <a:rPr lang="en-US" altLang="en-US" sz="2300" b="1" dirty="0">
                <a:latin typeface="Arial" panose="020B0604020202020204" pitchFamily="34" charset="0"/>
              </a:rPr>
              <a:t>:  </a:t>
            </a:r>
            <a:r>
              <a:rPr lang="en-US" altLang="en-US" sz="2300" dirty="0">
                <a:latin typeface="Arial" panose="020B0604020202020204" pitchFamily="34" charset="0"/>
              </a:rPr>
              <a:t>55% of retired pay </a:t>
            </a:r>
            <a:r>
              <a:rPr lang="en-US" altLang="en-US" sz="2300" b="1" i="1" dirty="0">
                <a:latin typeface="Arial" panose="020B0604020202020204" pitchFamily="34" charset="0"/>
              </a:rPr>
              <a:t>less</a:t>
            </a:r>
            <a:r>
              <a:rPr lang="en-US" altLang="en-US" sz="2300" dirty="0">
                <a:latin typeface="Arial" panose="020B0604020202020204" pitchFamily="34" charset="0"/>
              </a:rPr>
              <a:t> SBP/RCSBP               cost</a:t>
            </a:r>
          </a:p>
          <a:p>
            <a:pPr marL="0" indent="0" algn="l" eaLnBrk="1" hangingPunct="1">
              <a:buNone/>
            </a:pPr>
            <a:endParaRPr lang="en-US" altLang="en-US" sz="2300" b="1" dirty="0">
              <a:solidFill>
                <a:schemeClr val="tx1"/>
              </a:solidFill>
              <a:latin typeface="Arial" panose="020B0604020202020204" pitchFamily="34" charset="0"/>
            </a:endParaRPr>
          </a:p>
        </p:txBody>
      </p:sp>
    </p:spTree>
    <p:extLst>
      <p:ext uri="{BB962C8B-B14F-4D97-AF65-F5344CB8AC3E}">
        <p14:creationId xmlns:p14="http://schemas.microsoft.com/office/powerpoint/2010/main" val="154989687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120"/>
          <p:cNvSpPr>
            <a:spLocks noChangeArrowheads="1"/>
          </p:cNvSpPr>
          <p:nvPr/>
        </p:nvSpPr>
        <p:spPr bwMode="auto">
          <a:xfrm>
            <a:off x="8518525" y="6088063"/>
            <a:ext cx="5127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dirty="0"/>
          </a:p>
        </p:txBody>
      </p:sp>
      <p:sp>
        <p:nvSpPr>
          <p:cNvPr id="6" name="Rectangle 1143"/>
          <p:cNvSpPr>
            <a:spLocks noGrp="1" noChangeArrowheads="1"/>
          </p:cNvSpPr>
          <p:nvPr>
            <p:ph type="title"/>
          </p:nvPr>
        </p:nvSpPr>
        <p:spPr bwMode="auto">
          <a:xfrm>
            <a:off x="457200" y="687923"/>
            <a:ext cx="8229600" cy="808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Spouse Concurrence </a:t>
            </a:r>
          </a:p>
        </p:txBody>
      </p:sp>
      <p:graphicFrame>
        <p:nvGraphicFramePr>
          <p:cNvPr id="7" name="Table 6"/>
          <p:cNvGraphicFramePr>
            <a:graphicFrameLocks noGrp="1"/>
          </p:cNvGraphicFramePr>
          <p:nvPr>
            <p:extLst>
              <p:ext uri="{D42A27DB-BD31-4B8C-83A1-F6EECF244321}">
                <p14:modId xmlns:p14="http://schemas.microsoft.com/office/powerpoint/2010/main" val="2143969843"/>
              </p:ext>
            </p:extLst>
          </p:nvPr>
        </p:nvGraphicFramePr>
        <p:xfrm>
          <a:off x="304801" y="2181761"/>
          <a:ext cx="8534397" cy="2590260"/>
        </p:xfrm>
        <a:graphic>
          <a:graphicData uri="http://schemas.openxmlformats.org/drawingml/2006/table">
            <a:tbl>
              <a:tblPr firstRow="1" bandRow="1">
                <a:tableStyleId>{073A0DAA-6AF3-43AB-8588-CEC1D06C72B9}</a:tableStyleId>
              </a:tblPr>
              <a:tblGrid>
                <a:gridCol w="1141075">
                  <a:extLst>
                    <a:ext uri="{9D8B030D-6E8A-4147-A177-3AD203B41FA5}">
                      <a16:colId xmlns:a16="http://schemas.microsoft.com/office/drawing/2014/main" val="2076468875"/>
                    </a:ext>
                  </a:extLst>
                </a:gridCol>
                <a:gridCol w="1064842">
                  <a:extLst>
                    <a:ext uri="{9D8B030D-6E8A-4147-A177-3AD203B41FA5}">
                      <a16:colId xmlns:a16="http://schemas.microsoft.com/office/drawing/2014/main" val="3632734321"/>
                    </a:ext>
                  </a:extLst>
                </a:gridCol>
                <a:gridCol w="856149">
                  <a:extLst>
                    <a:ext uri="{9D8B030D-6E8A-4147-A177-3AD203B41FA5}">
                      <a16:colId xmlns:a16="http://schemas.microsoft.com/office/drawing/2014/main" val="1059505231"/>
                    </a:ext>
                  </a:extLst>
                </a:gridCol>
                <a:gridCol w="519333">
                  <a:extLst>
                    <a:ext uri="{9D8B030D-6E8A-4147-A177-3AD203B41FA5}">
                      <a16:colId xmlns:a16="http://schemas.microsoft.com/office/drawing/2014/main" val="2674391867"/>
                    </a:ext>
                  </a:extLst>
                </a:gridCol>
                <a:gridCol w="491092">
                  <a:extLst>
                    <a:ext uri="{9D8B030D-6E8A-4147-A177-3AD203B41FA5}">
                      <a16:colId xmlns:a16="http://schemas.microsoft.com/office/drawing/2014/main" val="847504103"/>
                    </a:ext>
                  </a:extLst>
                </a:gridCol>
                <a:gridCol w="499508">
                  <a:extLst>
                    <a:ext uri="{9D8B030D-6E8A-4147-A177-3AD203B41FA5}">
                      <a16:colId xmlns:a16="http://schemas.microsoft.com/office/drawing/2014/main" val="2321411932"/>
                    </a:ext>
                  </a:extLst>
                </a:gridCol>
                <a:gridCol w="1371600">
                  <a:extLst>
                    <a:ext uri="{9D8B030D-6E8A-4147-A177-3AD203B41FA5}">
                      <a16:colId xmlns:a16="http://schemas.microsoft.com/office/drawing/2014/main" val="2343162052"/>
                    </a:ext>
                  </a:extLst>
                </a:gridCol>
                <a:gridCol w="685800">
                  <a:extLst>
                    <a:ext uri="{9D8B030D-6E8A-4147-A177-3AD203B41FA5}">
                      <a16:colId xmlns:a16="http://schemas.microsoft.com/office/drawing/2014/main" val="3123809192"/>
                    </a:ext>
                  </a:extLst>
                </a:gridCol>
                <a:gridCol w="914400">
                  <a:extLst>
                    <a:ext uri="{9D8B030D-6E8A-4147-A177-3AD203B41FA5}">
                      <a16:colId xmlns:a16="http://schemas.microsoft.com/office/drawing/2014/main" val="1113575682"/>
                    </a:ext>
                  </a:extLst>
                </a:gridCol>
                <a:gridCol w="990598">
                  <a:extLst>
                    <a:ext uri="{9D8B030D-6E8A-4147-A177-3AD203B41FA5}">
                      <a16:colId xmlns:a16="http://schemas.microsoft.com/office/drawing/2014/main" val="1765154719"/>
                    </a:ext>
                  </a:extLst>
                </a:gridCol>
              </a:tblGrid>
              <a:tr h="273990">
                <a:tc rowSpan="2">
                  <a:txBody>
                    <a:bodyPr/>
                    <a:lstStyle/>
                    <a:p>
                      <a:pPr algn="ctr"/>
                      <a:r>
                        <a:rPr lang="en-US" sz="1200" dirty="0"/>
                        <a:t>Option</a:t>
                      </a:r>
                    </a:p>
                  </a:txBody>
                  <a:tcPr marL="91434" marR="91434" marT="45725" marB="45725" anchor="ctr"/>
                </a:tc>
                <a:tc gridSpan="3">
                  <a:txBody>
                    <a:bodyPr/>
                    <a:lstStyle/>
                    <a:p>
                      <a:pPr algn="ctr"/>
                      <a:r>
                        <a:rPr lang="en-US" sz="1200" dirty="0"/>
                        <a:t>Spouse</a:t>
                      </a:r>
                    </a:p>
                  </a:txBody>
                  <a:tcPr marL="91434" marR="91434" marT="45725" marB="45725"/>
                </a:tc>
                <a:tc hMerge="1">
                  <a:txBody>
                    <a:bodyPr/>
                    <a:lstStyle/>
                    <a:p>
                      <a:endParaRPr lang="en-US"/>
                    </a:p>
                  </a:txBody>
                  <a:tcPr/>
                </a:tc>
                <a:tc hMerge="1">
                  <a:txBody>
                    <a:bodyPr/>
                    <a:lstStyle/>
                    <a:p>
                      <a:pPr algn="ctr"/>
                      <a:endParaRPr lang="en-US" sz="1400" dirty="0"/>
                    </a:p>
                  </a:txBody>
                  <a:tcPr marL="91434" marR="91434" marT="45725" marB="45725"/>
                </a:tc>
                <a:tc gridSpan="3">
                  <a:txBody>
                    <a:bodyPr/>
                    <a:lstStyle/>
                    <a:p>
                      <a:pPr algn="ctr"/>
                      <a:r>
                        <a:rPr lang="en-US" sz="1200" dirty="0"/>
                        <a:t>Spouse and Child</a:t>
                      </a:r>
                    </a:p>
                  </a:txBody>
                  <a:tcPr marL="91434" marR="91434" marT="45725" marB="45725"/>
                </a:tc>
                <a:tc hMerge="1">
                  <a:txBody>
                    <a:bodyPr/>
                    <a:lstStyle/>
                    <a:p>
                      <a:endParaRPr lang="en-US"/>
                    </a:p>
                  </a:txBody>
                  <a:tcPr/>
                </a:tc>
                <a:tc hMerge="1">
                  <a:txBody>
                    <a:bodyPr/>
                    <a:lstStyle/>
                    <a:p>
                      <a:endParaRPr lang="en-US"/>
                    </a:p>
                  </a:txBody>
                  <a:tcPr/>
                </a:tc>
                <a:tc rowSpan="2">
                  <a:txBody>
                    <a:bodyPr/>
                    <a:lstStyle/>
                    <a:p>
                      <a:pPr algn="ctr"/>
                      <a:r>
                        <a:rPr lang="en-US" sz="1200" dirty="0"/>
                        <a:t>Child</a:t>
                      </a:r>
                      <a:r>
                        <a:rPr lang="en-US" sz="1200" baseline="0" dirty="0"/>
                        <a:t> only</a:t>
                      </a:r>
                      <a:endParaRPr lang="en-US" sz="1200" dirty="0"/>
                    </a:p>
                  </a:txBody>
                  <a:tcPr marL="91434" marR="91434" marT="45725" marB="45725" anchor="ctr"/>
                </a:tc>
                <a:tc rowSpan="2">
                  <a:txBody>
                    <a:bodyPr/>
                    <a:lstStyle/>
                    <a:p>
                      <a:pPr algn="ctr"/>
                      <a:r>
                        <a:rPr lang="en-US" sz="1200" dirty="0"/>
                        <a:t>Former Spouse</a:t>
                      </a:r>
                    </a:p>
                  </a:txBody>
                  <a:tcPr marL="91434" marR="91434" marT="45725" marB="45725" anchor="ctr"/>
                </a:tc>
                <a:tc rowSpan="2">
                  <a:txBody>
                    <a:bodyPr/>
                    <a:lstStyle/>
                    <a:p>
                      <a:pPr algn="ctr"/>
                      <a:r>
                        <a:rPr lang="en-US" sz="1200" dirty="0"/>
                        <a:t>Former Spouse</a:t>
                      </a:r>
                      <a:r>
                        <a:rPr lang="en-US" sz="1200" baseline="0" dirty="0"/>
                        <a:t> and Child</a:t>
                      </a:r>
                      <a:endParaRPr lang="en-US" sz="1200" dirty="0"/>
                    </a:p>
                  </a:txBody>
                  <a:tcPr marL="91434" marR="91434" marT="45725" marB="45725" anchor="ctr"/>
                </a:tc>
                <a:extLst>
                  <a:ext uri="{0D108BD9-81ED-4DB2-BD59-A6C34878D82A}">
                    <a16:rowId xmlns:a16="http://schemas.microsoft.com/office/drawing/2014/main" val="4243279668"/>
                  </a:ext>
                </a:extLst>
              </a:tr>
              <a:tr h="518837">
                <a:tc vMerge="1">
                  <a:txBody>
                    <a:bodyPr/>
                    <a:lstStyle/>
                    <a:p>
                      <a:pPr algn="ctr"/>
                      <a:endParaRPr lang="en-US" sz="1400" dirty="0">
                        <a:solidFill>
                          <a:srgbClr val="FFFFFF"/>
                        </a:solidFill>
                      </a:endParaRPr>
                    </a:p>
                  </a:txBody>
                  <a:tcPr marT="45721" marB="45721">
                    <a:solidFill>
                      <a:schemeClr val="tx1"/>
                    </a:solidFill>
                  </a:tcPr>
                </a:tc>
                <a:tc>
                  <a:txBody>
                    <a:bodyPr/>
                    <a:lstStyle/>
                    <a:p>
                      <a:pPr algn="ctr"/>
                      <a:r>
                        <a:rPr lang="en-US" sz="1200" dirty="0">
                          <a:solidFill>
                            <a:srgbClr val="FFFFFF"/>
                          </a:solidFill>
                        </a:rPr>
                        <a:t>Full Base Amount</a:t>
                      </a:r>
                    </a:p>
                  </a:txBody>
                  <a:tcPr marL="91434" marR="91434" marT="45725" marB="45725">
                    <a:solidFill>
                      <a:schemeClr val="tx1"/>
                    </a:solidFill>
                  </a:tcPr>
                </a:tc>
                <a:tc gridSpan="2">
                  <a:txBody>
                    <a:bodyPr/>
                    <a:lstStyle/>
                    <a:p>
                      <a:pPr algn="ctr"/>
                      <a:r>
                        <a:rPr lang="en-US" sz="1200" dirty="0">
                          <a:solidFill>
                            <a:srgbClr val="FFFFFF"/>
                          </a:solidFill>
                        </a:rPr>
                        <a:t>Reduced Base Amount</a:t>
                      </a:r>
                    </a:p>
                  </a:txBody>
                  <a:tcPr marL="91434" marR="91434" marT="45725" marB="45725">
                    <a:solidFill>
                      <a:schemeClr val="tx1"/>
                    </a:solidFill>
                  </a:tcPr>
                </a:tc>
                <a:tc hMerge="1">
                  <a:txBody>
                    <a:bodyPr/>
                    <a:lstStyle/>
                    <a:p>
                      <a:endParaRPr lang="en-US" sz="1400" dirty="0">
                        <a:solidFill>
                          <a:srgbClr val="FFFFFF"/>
                        </a:solidFill>
                      </a:endParaRPr>
                    </a:p>
                  </a:txBody>
                  <a:tcPr marL="91434" marR="91434" marT="45725" marB="45725">
                    <a:solidFill>
                      <a:schemeClr val="tx1"/>
                    </a:solidFill>
                  </a:tcPr>
                </a:tc>
                <a:tc gridSpan="2">
                  <a:txBody>
                    <a:bodyPr/>
                    <a:lstStyle/>
                    <a:p>
                      <a:r>
                        <a:rPr lang="en-US" sz="1200" dirty="0">
                          <a:solidFill>
                            <a:srgbClr val="FFFFFF"/>
                          </a:solidFill>
                        </a:rPr>
                        <a:t>Full Base Amount</a:t>
                      </a:r>
                    </a:p>
                  </a:txBody>
                  <a:tcPr marL="91434" marR="91434" marT="45725" marB="45725">
                    <a:solidFill>
                      <a:schemeClr val="tx1"/>
                    </a:solidFill>
                  </a:tcPr>
                </a:tc>
                <a:tc hMerge="1">
                  <a:txBody>
                    <a:bodyPr/>
                    <a:lstStyle/>
                    <a:p>
                      <a:pPr algn="ctr"/>
                      <a:endParaRPr lang="en-US" sz="1400" dirty="0">
                        <a:solidFill>
                          <a:srgbClr val="FFFFFF"/>
                        </a:solidFill>
                      </a:endParaRPr>
                    </a:p>
                  </a:txBody>
                  <a:tcPr marL="91434" marR="91434" marT="45725" marB="45725">
                    <a:solidFill>
                      <a:schemeClr val="tx1"/>
                    </a:solidFill>
                  </a:tcPr>
                </a:tc>
                <a:tc>
                  <a:txBody>
                    <a:bodyPr/>
                    <a:lstStyle/>
                    <a:p>
                      <a:pPr algn="ctr"/>
                      <a:r>
                        <a:rPr lang="en-US" sz="1200" dirty="0">
                          <a:solidFill>
                            <a:srgbClr val="FFFFFF"/>
                          </a:solidFill>
                        </a:rPr>
                        <a:t>Reduced Base Amount</a:t>
                      </a:r>
                    </a:p>
                  </a:txBody>
                  <a:tcPr marL="91434" marR="91434" marT="45725" marB="45725">
                    <a:solidFill>
                      <a:schemeClr val="tx1"/>
                    </a:solidFill>
                  </a:tcPr>
                </a:tc>
                <a:tc vMerge="1">
                  <a:txBody>
                    <a:bodyPr/>
                    <a:lstStyle/>
                    <a:p>
                      <a:endParaRPr lang="en-US" dirty="0">
                        <a:solidFill>
                          <a:srgbClr val="FFFFFF"/>
                        </a:solidFill>
                      </a:endParaRPr>
                    </a:p>
                  </a:txBody>
                  <a:tcPr marT="45721" marB="45721">
                    <a:solidFill>
                      <a:schemeClr val="tx1"/>
                    </a:solidFill>
                  </a:tcPr>
                </a:tc>
                <a:tc vMerge="1">
                  <a:txBody>
                    <a:bodyPr/>
                    <a:lstStyle/>
                    <a:p>
                      <a:pPr algn="ctr"/>
                      <a:endParaRPr lang="en-US" sz="1400" dirty="0">
                        <a:solidFill>
                          <a:srgbClr val="FFFFFF"/>
                        </a:solidFill>
                      </a:endParaRPr>
                    </a:p>
                  </a:txBody>
                  <a:tcPr marT="45721" marB="45721">
                    <a:solidFill>
                      <a:schemeClr val="tx1"/>
                    </a:solidFill>
                  </a:tcPr>
                </a:tc>
                <a:tc vMerge="1">
                  <a:txBody>
                    <a:bodyPr/>
                    <a:lstStyle/>
                    <a:p>
                      <a:endParaRPr lang="en-US" dirty="0"/>
                    </a:p>
                  </a:txBody>
                  <a:tcPr marT="45721" marB="45721">
                    <a:solidFill>
                      <a:schemeClr val="tx1"/>
                    </a:solidFill>
                  </a:tcPr>
                </a:tc>
                <a:extLst>
                  <a:ext uri="{0D108BD9-81ED-4DB2-BD59-A6C34878D82A}">
                    <a16:rowId xmlns:a16="http://schemas.microsoft.com/office/drawing/2014/main" val="3396462800"/>
                  </a:ext>
                </a:extLst>
              </a:tr>
              <a:tr h="465778">
                <a:tc>
                  <a:txBody>
                    <a:bodyPr/>
                    <a:lstStyle/>
                    <a:p>
                      <a:pPr algn="ctr"/>
                      <a:r>
                        <a:rPr lang="en-US" sz="1200" dirty="0"/>
                        <a:t>Option A</a:t>
                      </a:r>
                    </a:p>
                    <a:p>
                      <a:pPr algn="ctr"/>
                      <a:r>
                        <a:rPr lang="en-US" sz="1200" dirty="0"/>
                        <a:t>Decline</a:t>
                      </a:r>
                    </a:p>
                  </a:txBody>
                  <a:tcPr marL="91434" marR="91434" marT="45725" marB="45725"/>
                </a:tc>
                <a:tc rowSpan="2" gridSpan="7">
                  <a:txBody>
                    <a:bodyPr/>
                    <a:lstStyle/>
                    <a:p>
                      <a:pPr algn="ctr"/>
                      <a:endParaRPr lang="en-US" sz="1200" dirty="0"/>
                    </a:p>
                    <a:p>
                      <a:pPr algn="ctr"/>
                      <a:r>
                        <a:rPr lang="en-US" sz="1200" dirty="0"/>
                        <a:t>Yes</a:t>
                      </a:r>
                    </a:p>
                  </a:txBody>
                  <a:tcPr marL="91434" marR="91434" marT="45725" marB="45725" anchor="ctr">
                    <a:solidFill>
                      <a:srgbClr val="FFFF00"/>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pPr algn="ctr"/>
                      <a:endParaRPr lang="en-US" sz="1400" dirty="0"/>
                    </a:p>
                  </a:txBody>
                  <a:tcPr/>
                </a:tc>
                <a:tc rowSpan="3" gridSpan="2">
                  <a:txBody>
                    <a:bodyPr/>
                    <a:lstStyle/>
                    <a:p>
                      <a:pPr marL="0" marR="0" lvl="0" indent="0" algn="ctr" defTabSz="615391" rtl="0" eaLnBrk="1" fontAlgn="auto" latinLnBrk="0" hangingPunct="1">
                        <a:lnSpc>
                          <a:spcPct val="100000"/>
                        </a:lnSpc>
                        <a:spcBef>
                          <a:spcPts val="0"/>
                        </a:spcBef>
                        <a:spcAft>
                          <a:spcPts val="0"/>
                        </a:spcAft>
                        <a:buClrTx/>
                        <a:buSzTx/>
                        <a:buFontTx/>
                        <a:buNone/>
                        <a:tabLst/>
                        <a:defRPr/>
                      </a:pPr>
                      <a:endParaRPr lang="en-US" sz="1200" dirty="0"/>
                    </a:p>
                    <a:p>
                      <a:pPr marL="0" marR="0" lvl="0" indent="0" algn="ctr" defTabSz="615391" rtl="0" eaLnBrk="1" fontAlgn="auto" latinLnBrk="0" hangingPunct="1">
                        <a:lnSpc>
                          <a:spcPct val="100000"/>
                        </a:lnSpc>
                        <a:spcBef>
                          <a:spcPts val="0"/>
                        </a:spcBef>
                        <a:spcAft>
                          <a:spcPts val="0"/>
                        </a:spcAft>
                        <a:buClrTx/>
                        <a:buSzTx/>
                        <a:buFontTx/>
                        <a:buNone/>
                        <a:tabLst/>
                        <a:defRPr/>
                      </a:pPr>
                      <a:endParaRPr lang="en-US" sz="1200" dirty="0"/>
                    </a:p>
                    <a:p>
                      <a:pPr marL="0" marR="0" lvl="0" indent="0" algn="ctr" defTabSz="615391" rtl="0" eaLnBrk="1" fontAlgn="auto" latinLnBrk="0" hangingPunct="1">
                        <a:lnSpc>
                          <a:spcPct val="100000"/>
                        </a:lnSpc>
                        <a:spcBef>
                          <a:spcPts val="0"/>
                        </a:spcBef>
                        <a:spcAft>
                          <a:spcPts val="0"/>
                        </a:spcAft>
                        <a:buClrTx/>
                        <a:buSzTx/>
                        <a:buFontTx/>
                        <a:buNone/>
                        <a:tabLst/>
                        <a:defRPr/>
                      </a:pPr>
                      <a:endParaRPr lang="en-US" sz="1200" dirty="0"/>
                    </a:p>
                    <a:p>
                      <a:pPr marL="0" marR="0" lvl="0" indent="0" algn="ctr" defTabSz="615391" rtl="0" eaLnBrk="1" fontAlgn="auto" latinLnBrk="0" hangingPunct="1">
                        <a:lnSpc>
                          <a:spcPct val="100000"/>
                        </a:lnSpc>
                        <a:spcBef>
                          <a:spcPts val="0"/>
                        </a:spcBef>
                        <a:spcAft>
                          <a:spcPts val="0"/>
                        </a:spcAft>
                        <a:buClrTx/>
                        <a:buSzTx/>
                        <a:buFontTx/>
                        <a:buNone/>
                        <a:tabLst/>
                        <a:defRPr/>
                      </a:pPr>
                      <a:endParaRPr lang="en-US" sz="1200" dirty="0"/>
                    </a:p>
                    <a:p>
                      <a:pPr marL="0" marR="0" lvl="0" indent="0" algn="ctr" defTabSz="615391" rtl="0" eaLnBrk="1" fontAlgn="auto" latinLnBrk="0" hangingPunct="1">
                        <a:lnSpc>
                          <a:spcPct val="100000"/>
                        </a:lnSpc>
                        <a:spcBef>
                          <a:spcPts val="0"/>
                        </a:spcBef>
                        <a:spcAft>
                          <a:spcPts val="0"/>
                        </a:spcAft>
                        <a:buClrTx/>
                        <a:buSzTx/>
                        <a:buFontTx/>
                        <a:buNone/>
                        <a:tabLst/>
                        <a:defRPr/>
                      </a:pPr>
                      <a:endParaRPr lang="en-US" sz="1200" dirty="0"/>
                    </a:p>
                    <a:p>
                      <a:pPr marL="0" marR="0" lvl="0" indent="0" algn="ctr" defTabSz="615391" rtl="0" eaLnBrk="1" fontAlgn="auto" latinLnBrk="0" hangingPunct="1">
                        <a:lnSpc>
                          <a:spcPct val="100000"/>
                        </a:lnSpc>
                        <a:spcBef>
                          <a:spcPts val="0"/>
                        </a:spcBef>
                        <a:spcAft>
                          <a:spcPts val="0"/>
                        </a:spcAft>
                        <a:buClrTx/>
                        <a:buSzTx/>
                        <a:buFontTx/>
                        <a:buNone/>
                        <a:tabLst/>
                        <a:defRPr/>
                      </a:pPr>
                      <a:r>
                        <a:rPr lang="en-US" sz="1200" dirty="0"/>
                        <a:t>No</a:t>
                      </a:r>
                    </a:p>
                    <a:p>
                      <a:pPr algn="ctr"/>
                      <a:endParaRPr lang="en-US" sz="1200" dirty="0"/>
                    </a:p>
                  </a:txBody>
                  <a:tcPr marL="91434" marR="91434" marT="45725" marB="45725"/>
                </a:tc>
                <a:tc rowSpan="3" hMerge="1">
                  <a:txBody>
                    <a:bodyPr/>
                    <a:lstStyle/>
                    <a:p>
                      <a:pPr marL="0" marR="0" lvl="0" indent="0" algn="ctr" defTabSz="615391" rtl="0" eaLnBrk="1" fontAlgn="auto" latinLnBrk="0" hangingPunct="1">
                        <a:lnSpc>
                          <a:spcPct val="100000"/>
                        </a:lnSpc>
                        <a:spcBef>
                          <a:spcPts val="0"/>
                        </a:spcBef>
                        <a:spcAft>
                          <a:spcPts val="0"/>
                        </a:spcAft>
                        <a:buClrTx/>
                        <a:buSzTx/>
                        <a:buFontTx/>
                        <a:buNone/>
                        <a:tabLst/>
                        <a:defRPr/>
                      </a:pPr>
                      <a:endParaRPr lang="en-US" sz="1400" dirty="0"/>
                    </a:p>
                  </a:txBody>
                  <a:tcPr/>
                </a:tc>
                <a:extLst>
                  <a:ext uri="{0D108BD9-81ED-4DB2-BD59-A6C34878D82A}">
                    <a16:rowId xmlns:a16="http://schemas.microsoft.com/office/drawing/2014/main" val="2306983214"/>
                  </a:ext>
                </a:extLst>
              </a:tr>
              <a:tr h="657565">
                <a:tc>
                  <a:txBody>
                    <a:bodyPr/>
                    <a:lstStyle/>
                    <a:p>
                      <a:pPr algn="ctr"/>
                      <a:r>
                        <a:rPr lang="en-US" sz="1200" dirty="0"/>
                        <a:t>Option B</a:t>
                      </a:r>
                    </a:p>
                    <a:p>
                      <a:pPr algn="ctr"/>
                      <a:r>
                        <a:rPr lang="en-US" sz="1200" dirty="0"/>
                        <a:t>Deferred Annuity</a:t>
                      </a:r>
                    </a:p>
                  </a:txBody>
                  <a:tcPr marL="91434" marR="91434" marT="45725" marB="45725">
                    <a:noFill/>
                  </a:tcPr>
                </a:tc>
                <a:tc gridSpan="7" vMerge="1">
                  <a:txBody>
                    <a:bodyPr/>
                    <a:lstStyle/>
                    <a:p>
                      <a:pPr algn="ctr"/>
                      <a:endParaRPr lang="en-US" sz="1400" dirty="0"/>
                    </a:p>
                  </a:txBody>
                  <a:tcPr marT="45721" marB="45721" anchor="ct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10533747"/>
                  </a:ext>
                </a:extLst>
              </a:tr>
              <a:tr h="673750">
                <a:tc>
                  <a:txBody>
                    <a:bodyPr/>
                    <a:lstStyle/>
                    <a:p>
                      <a:pPr algn="ctr"/>
                      <a:r>
                        <a:rPr lang="en-US" sz="1200" dirty="0"/>
                        <a:t>Option</a:t>
                      </a:r>
                      <a:r>
                        <a:rPr lang="en-US" sz="1200" baseline="0" dirty="0"/>
                        <a:t> C</a:t>
                      </a:r>
                    </a:p>
                    <a:p>
                      <a:pPr algn="ctr"/>
                      <a:r>
                        <a:rPr lang="en-US" sz="1200" baseline="0" dirty="0"/>
                        <a:t>Immediate</a:t>
                      </a:r>
                    </a:p>
                    <a:p>
                      <a:pPr algn="ctr"/>
                      <a:r>
                        <a:rPr lang="en-US" sz="1200" baseline="0" dirty="0"/>
                        <a:t>Annuity</a:t>
                      </a:r>
                      <a:endParaRPr lang="en-US" sz="1200" dirty="0"/>
                    </a:p>
                  </a:txBody>
                  <a:tcPr marL="91434" marR="91434" marT="45725" marB="45725"/>
                </a:tc>
                <a:tc>
                  <a:txBody>
                    <a:bodyPr/>
                    <a:lstStyle/>
                    <a:p>
                      <a:pPr algn="ctr"/>
                      <a:r>
                        <a:rPr lang="en-US" sz="1200" dirty="0"/>
                        <a:t>No</a:t>
                      </a:r>
                    </a:p>
                  </a:txBody>
                  <a:tcPr marL="91434" marR="91434" marT="45725" marB="45725" anchor="ctr"/>
                </a:tc>
                <a:tc>
                  <a:txBody>
                    <a:bodyPr/>
                    <a:lstStyle/>
                    <a:p>
                      <a:pPr algn="ctr"/>
                      <a:r>
                        <a:rPr lang="en-US" sz="1200" dirty="0"/>
                        <a:t>Yes</a:t>
                      </a:r>
                    </a:p>
                  </a:txBody>
                  <a:tcPr marL="91434" marR="91434" marT="45725" marB="45725" anchor="ctr">
                    <a:solidFill>
                      <a:srgbClr val="FFFF00"/>
                    </a:solidFill>
                  </a:tcPr>
                </a:tc>
                <a:tc gridSpan="2">
                  <a:txBody>
                    <a:bodyPr/>
                    <a:lstStyle/>
                    <a:p>
                      <a:pPr algn="ctr"/>
                      <a:r>
                        <a:rPr lang="en-US" sz="1200" dirty="0"/>
                        <a:t>No</a:t>
                      </a:r>
                    </a:p>
                  </a:txBody>
                  <a:tcPr marL="91434" marR="91434" marT="45725" marB="45725" anchor="ctr"/>
                </a:tc>
                <a:tc hMerge="1">
                  <a:txBody>
                    <a:bodyPr/>
                    <a:lstStyle/>
                    <a:p>
                      <a:endParaRPr lang="en-US"/>
                    </a:p>
                  </a:txBody>
                  <a:tcPr/>
                </a:tc>
                <a:tc gridSpan="3">
                  <a:txBody>
                    <a:bodyPr/>
                    <a:lstStyle/>
                    <a:p>
                      <a:pPr marL="0" marR="0" lvl="0" indent="0" algn="ctr" defTabSz="615391" rtl="0" eaLnBrk="1" fontAlgn="auto" latinLnBrk="0" hangingPunct="1">
                        <a:lnSpc>
                          <a:spcPct val="100000"/>
                        </a:lnSpc>
                        <a:spcBef>
                          <a:spcPts val="0"/>
                        </a:spcBef>
                        <a:spcAft>
                          <a:spcPts val="0"/>
                        </a:spcAft>
                        <a:buClrTx/>
                        <a:buSzTx/>
                        <a:buFontTx/>
                        <a:buNone/>
                        <a:tabLst/>
                        <a:defRPr/>
                      </a:pPr>
                      <a:endParaRPr lang="en-US" sz="1200" dirty="0"/>
                    </a:p>
                    <a:p>
                      <a:pPr marL="0" marR="0" lvl="0" indent="0" algn="ctr" defTabSz="615391" rtl="0" eaLnBrk="1" fontAlgn="auto" latinLnBrk="0" hangingPunct="1">
                        <a:lnSpc>
                          <a:spcPct val="100000"/>
                        </a:lnSpc>
                        <a:spcBef>
                          <a:spcPts val="0"/>
                        </a:spcBef>
                        <a:spcAft>
                          <a:spcPts val="0"/>
                        </a:spcAft>
                        <a:buClrTx/>
                        <a:buSzTx/>
                        <a:buFontTx/>
                        <a:buNone/>
                        <a:tabLst/>
                        <a:defRPr/>
                      </a:pPr>
                      <a:r>
                        <a:rPr lang="en-US" sz="1200" dirty="0"/>
                        <a:t>Yes</a:t>
                      </a:r>
                    </a:p>
                    <a:p>
                      <a:pPr algn="ctr"/>
                      <a:endParaRPr lang="en-US" sz="1200" dirty="0"/>
                    </a:p>
                  </a:txBody>
                  <a:tcPr marL="91434" marR="91434" marT="45725" marB="45725" anchor="ctr">
                    <a:solidFill>
                      <a:srgbClr val="FFFF00"/>
                    </a:solidFill>
                  </a:tcPr>
                </a:tc>
                <a:tc hMerge="1">
                  <a:txBody>
                    <a:bodyPr/>
                    <a:lstStyle/>
                    <a:p>
                      <a:endParaRPr lang="en-US"/>
                    </a:p>
                  </a:txBody>
                  <a:tcPr/>
                </a:tc>
                <a:tc hMerge="1">
                  <a:txBody>
                    <a:bodyPr/>
                    <a:lstStyle/>
                    <a:p>
                      <a:pPr algn="ctr"/>
                      <a:endParaRPr lang="en-US" sz="1400" dirty="0"/>
                    </a:p>
                  </a:txBody>
                  <a:tcPr marT="45721" marB="45721"/>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001150444"/>
                  </a:ext>
                </a:extLst>
              </a:tr>
            </a:tbl>
          </a:graphicData>
        </a:graphic>
      </p:graphicFrame>
      <p:sp>
        <p:nvSpPr>
          <p:cNvPr id="5" name="Rectangle 4"/>
          <p:cNvSpPr/>
          <p:nvPr/>
        </p:nvSpPr>
        <p:spPr>
          <a:xfrm>
            <a:off x="304801" y="1473875"/>
            <a:ext cx="8534398" cy="707886"/>
          </a:xfrm>
          <a:prstGeom prst="rect">
            <a:avLst/>
          </a:prstGeom>
        </p:spPr>
        <p:txBody>
          <a:bodyPr wrap="square">
            <a:spAutoFit/>
          </a:bodyPr>
          <a:lstStyle/>
          <a:p>
            <a:pPr algn="ctr">
              <a:buClr>
                <a:schemeClr val="accent2"/>
              </a:buClr>
              <a:buFont typeface="Wingdings" pitchFamily="2" charset="2"/>
              <a:buNone/>
              <a:defRPr/>
            </a:pPr>
            <a:r>
              <a:rPr lang="en-US" sz="2000" dirty="0"/>
              <a:t>RCSBP/SBP is a “</a:t>
            </a:r>
            <a:r>
              <a:rPr lang="en-US" sz="2000" u="sng" dirty="0"/>
              <a:t>JOINT</a:t>
            </a:r>
            <a:r>
              <a:rPr lang="en-US" sz="2000" dirty="0"/>
              <a:t>” decision for married Soldiers. Highlighted in yellow are the instances requiring a notarized spouse concurrence.</a:t>
            </a:r>
            <a:endParaRPr lang="en-US" sz="2000" dirty="0">
              <a:solidFill>
                <a:schemeClr val="accent2"/>
              </a:solidFill>
            </a:endParaRPr>
          </a:p>
        </p:txBody>
      </p:sp>
      <p:sp>
        <p:nvSpPr>
          <p:cNvPr id="9" name="Rectangle 8"/>
          <p:cNvSpPr/>
          <p:nvPr/>
        </p:nvSpPr>
        <p:spPr>
          <a:xfrm>
            <a:off x="304801" y="5001161"/>
            <a:ext cx="7010400" cy="1323439"/>
          </a:xfrm>
          <a:prstGeom prst="rect">
            <a:avLst/>
          </a:prstGeom>
        </p:spPr>
        <p:txBody>
          <a:bodyPr wrap="square">
            <a:spAutoFit/>
          </a:bodyPr>
          <a:lstStyle/>
          <a:p>
            <a:pPr>
              <a:buClr>
                <a:schemeClr val="accent2"/>
              </a:buClr>
              <a:buFont typeface="Wingdings" pitchFamily="2" charset="2"/>
              <a:buNone/>
              <a:defRPr/>
            </a:pPr>
            <a:r>
              <a:rPr lang="en-US" sz="1600" dirty="0"/>
              <a:t>Note 1: If you are under REDUX or take a lump sum under BRS, a reduced base amount is not electing full base amount as if you are not under REDUX or not taking the lump sum.</a:t>
            </a:r>
          </a:p>
          <a:p>
            <a:pPr>
              <a:buClr>
                <a:schemeClr val="accent2"/>
              </a:buClr>
              <a:buFont typeface="Wingdings" pitchFamily="2" charset="2"/>
              <a:buNone/>
              <a:defRPr/>
            </a:pPr>
            <a:endParaRPr lang="en-US" sz="1600" dirty="0">
              <a:solidFill>
                <a:schemeClr val="accent2"/>
              </a:solidFill>
            </a:endParaRPr>
          </a:p>
          <a:p>
            <a:pPr>
              <a:buClr>
                <a:schemeClr val="accent2"/>
              </a:buClr>
              <a:buFont typeface="Wingdings" pitchFamily="2" charset="2"/>
              <a:buNone/>
              <a:defRPr/>
            </a:pPr>
            <a:r>
              <a:rPr lang="en-US" sz="1600" dirty="0"/>
              <a:t>Note 2: Spouse concurrence not required for former spouse elections.</a:t>
            </a:r>
          </a:p>
        </p:txBody>
      </p:sp>
    </p:spTree>
    <p:extLst>
      <p:ext uri="{BB962C8B-B14F-4D97-AF65-F5344CB8AC3E}">
        <p14:creationId xmlns:p14="http://schemas.microsoft.com/office/powerpoint/2010/main" val="226036380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7"/>
          <p:cNvSpPr>
            <a:spLocks noChangeArrowheads="1"/>
          </p:cNvSpPr>
          <p:nvPr/>
        </p:nvSpPr>
        <p:spPr bwMode="auto">
          <a:xfrm>
            <a:off x="762000" y="4876800"/>
            <a:ext cx="571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dirty="0"/>
          </a:p>
        </p:txBody>
      </p:sp>
      <p:sp>
        <p:nvSpPr>
          <p:cNvPr id="2" name="Title 1"/>
          <p:cNvSpPr>
            <a:spLocks noGrp="1"/>
          </p:cNvSpPr>
          <p:nvPr>
            <p:ph type="title"/>
          </p:nvPr>
        </p:nvSpPr>
        <p:spPr>
          <a:xfrm>
            <a:off x="457200" y="685800"/>
            <a:ext cx="8229600" cy="808038"/>
          </a:xfrm>
        </p:spPr>
        <p:txBody>
          <a:bodyPr/>
          <a:lstStyle/>
          <a:p>
            <a:r>
              <a:rPr lang="en-US" sz="3600" b="1" u="sng" dirty="0">
                <a:solidFill>
                  <a:schemeClr val="tx1"/>
                </a:solidFill>
              </a:rPr>
              <a:t>Purpose</a:t>
            </a:r>
          </a:p>
        </p:txBody>
      </p:sp>
      <p:sp>
        <p:nvSpPr>
          <p:cNvPr id="3" name="Content Placeholder 2"/>
          <p:cNvSpPr>
            <a:spLocks noGrp="1"/>
          </p:cNvSpPr>
          <p:nvPr>
            <p:ph idx="1"/>
          </p:nvPr>
        </p:nvSpPr>
        <p:spPr>
          <a:xfrm>
            <a:off x="457200" y="1417638"/>
            <a:ext cx="8229600" cy="4525963"/>
          </a:xfrm>
        </p:spPr>
        <p:txBody>
          <a:bodyPr/>
          <a:lstStyle/>
          <a:p>
            <a:pPr eaLnBrk="1" hangingPunct="1"/>
            <a:r>
              <a:rPr lang="en-US" altLang="en-US" dirty="0"/>
              <a:t>Break RCSBP down into manageable understandable blocks, to help you to make an informed decision on your individual RCSBP election</a:t>
            </a:r>
          </a:p>
          <a:p>
            <a:endParaRPr lang="en-US" altLang="en-US" dirty="0"/>
          </a:p>
          <a:p>
            <a:r>
              <a:rPr lang="en-US" altLang="en-US" dirty="0"/>
              <a:t>Allows RC Soldiers to make informed decisions on their individual RCSBP elections</a:t>
            </a:r>
          </a:p>
          <a:p>
            <a:endParaRPr lang="en-US" dirty="0"/>
          </a:p>
        </p:txBody>
      </p:sp>
    </p:spTree>
    <p:extLst>
      <p:ext uri="{BB962C8B-B14F-4D97-AF65-F5344CB8AC3E}">
        <p14:creationId xmlns:p14="http://schemas.microsoft.com/office/powerpoint/2010/main" val="3820550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457200" y="685800"/>
            <a:ext cx="8229600" cy="808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“Insurable Interest” Election</a:t>
            </a:r>
          </a:p>
        </p:txBody>
      </p:sp>
      <p:sp>
        <p:nvSpPr>
          <p:cNvPr id="55299" name="Rectangle 3"/>
          <p:cNvSpPr>
            <a:spLocks noGrp="1" noChangeArrowheads="1"/>
          </p:cNvSpPr>
          <p:nvPr>
            <p:ph idx="1"/>
          </p:nvPr>
        </p:nvSpPr>
        <p:spPr bwMode="auto">
          <a:xfrm>
            <a:off x="457200" y="1570038"/>
            <a:ext cx="8229600" cy="472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eaLnBrk="1" hangingPunct="1">
              <a:buClr>
                <a:schemeClr val="tx1"/>
              </a:buClr>
              <a:defRPr/>
            </a:pPr>
            <a:r>
              <a:rPr lang="en-US" altLang="en-US" sz="2200" b="1" u="sng" dirty="0">
                <a:latin typeface="Arial" panose="020B0604020202020204" pitchFamily="34" charset="0"/>
              </a:rPr>
              <a:t>Loss of Beneficiary</a:t>
            </a:r>
            <a:r>
              <a:rPr lang="en-US" altLang="en-US" sz="2200" b="1" dirty="0">
                <a:latin typeface="Arial" panose="020B0604020202020204" pitchFamily="34" charset="0"/>
              </a:rPr>
              <a:t>:  </a:t>
            </a:r>
            <a:r>
              <a:rPr lang="en-US" altLang="en-US" sz="2200" dirty="0">
                <a:latin typeface="Arial" panose="020B0604020202020204" pitchFamily="34" charset="0"/>
              </a:rPr>
              <a:t>May elect new beneficiary within 180 days of current beneficiary’s death </a:t>
            </a:r>
          </a:p>
          <a:p>
            <a:pPr eaLnBrk="1" hangingPunct="1">
              <a:defRPr/>
            </a:pPr>
            <a:r>
              <a:rPr lang="en-US" altLang="en-US" sz="2200" dirty="0">
                <a:latin typeface="Arial" panose="020B0604020202020204" pitchFamily="34" charset="0"/>
              </a:rPr>
              <a:t>Insurable interest RCSBP/SBP can be cancelled at any time </a:t>
            </a:r>
          </a:p>
          <a:p>
            <a:pPr lvl="1" eaLnBrk="1" hangingPunct="1">
              <a:buFontTx/>
              <a:buChar char="-"/>
              <a:defRPr/>
            </a:pPr>
            <a:r>
              <a:rPr lang="en-US" altLang="en-US" sz="2200" dirty="0">
                <a:latin typeface="Arial" panose="020B0604020202020204" pitchFamily="34" charset="0"/>
              </a:rPr>
              <a:t>Exception:  If insurable interest was elected for former spouse</a:t>
            </a:r>
          </a:p>
          <a:p>
            <a:pPr marL="342900" indent="-342900" eaLnBrk="1" hangingPunct="1"/>
            <a:r>
              <a:rPr lang="en-US" altLang="en-US" sz="2200" dirty="0">
                <a:latin typeface="Arial" panose="020B0604020202020204" pitchFamily="34" charset="0"/>
              </a:rPr>
              <a:t>If you marry or have a child after NOE, you have one year to cancel insurable interest RCSBP and elect spouse and or child RCSBP or you close those beneficiary RCSBP and SBP categories</a:t>
            </a:r>
          </a:p>
          <a:p>
            <a:pPr marL="342900" indent="-342900" eaLnBrk="1" hangingPunct="1"/>
            <a:r>
              <a:rPr lang="en-US" altLang="en-US" sz="2200" dirty="0">
                <a:latin typeface="Arial" panose="020B0604020202020204" pitchFamily="34" charset="0"/>
              </a:rPr>
              <a:t>Cannot elect insurable interest RCSBP after NOE.             Can elect insurable interest SBP at non-regular          retirement if unmarried with no eligible children at                      non-regular retirement</a:t>
            </a:r>
          </a:p>
          <a:p>
            <a:pPr marL="457200" lvl="1" indent="0" eaLnBrk="1" hangingPunct="1">
              <a:buNone/>
              <a:defRPr/>
            </a:pPr>
            <a:endParaRPr lang="en-US" altLang="en-US" sz="2200" dirty="0">
              <a:latin typeface="Arial" panose="020B0604020202020204" pitchFamily="34" charset="0"/>
            </a:endParaRPr>
          </a:p>
          <a:p>
            <a:pPr marL="457200" lvl="1" indent="0" eaLnBrk="1" hangingPunct="1">
              <a:buNone/>
              <a:defRPr/>
            </a:pPr>
            <a:endParaRPr lang="en-US" altLang="en-US" sz="2200" dirty="0">
              <a:latin typeface="Arial" panose="020B0604020202020204" pitchFamily="34" charset="0"/>
            </a:endParaRPr>
          </a:p>
          <a:p>
            <a:pPr marL="0" indent="0" algn="l" eaLnBrk="1" hangingPunct="1">
              <a:buNone/>
            </a:pPr>
            <a:endParaRPr lang="en-US" altLang="en-US" sz="2200" b="1" dirty="0">
              <a:solidFill>
                <a:schemeClr val="tx1"/>
              </a:solidFill>
              <a:latin typeface="Arial" panose="020B0604020202020204" pitchFamily="34" charset="0"/>
            </a:endParaRPr>
          </a:p>
        </p:txBody>
      </p:sp>
    </p:spTree>
    <p:extLst>
      <p:ext uri="{BB962C8B-B14F-4D97-AF65-F5344CB8AC3E}">
        <p14:creationId xmlns:p14="http://schemas.microsoft.com/office/powerpoint/2010/main" val="180453939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120"/>
          <p:cNvSpPr>
            <a:spLocks noChangeArrowheads="1"/>
          </p:cNvSpPr>
          <p:nvPr/>
        </p:nvSpPr>
        <p:spPr bwMode="auto">
          <a:xfrm>
            <a:off x="8518525" y="6088063"/>
            <a:ext cx="5127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dirty="0"/>
          </a:p>
        </p:txBody>
      </p:sp>
      <p:sp>
        <p:nvSpPr>
          <p:cNvPr id="6" name="Rectangle 1143"/>
          <p:cNvSpPr>
            <a:spLocks noGrp="1" noChangeArrowheads="1"/>
          </p:cNvSpPr>
          <p:nvPr>
            <p:ph type="title"/>
          </p:nvPr>
        </p:nvSpPr>
        <p:spPr bwMode="auto">
          <a:xfrm>
            <a:off x="457200" y="685799"/>
            <a:ext cx="8229600" cy="808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Spouse Concurrence </a:t>
            </a:r>
          </a:p>
        </p:txBody>
      </p:sp>
      <p:sp>
        <p:nvSpPr>
          <p:cNvPr id="2" name="Content Placeholder 1"/>
          <p:cNvSpPr>
            <a:spLocks noGrp="1"/>
          </p:cNvSpPr>
          <p:nvPr>
            <p:ph idx="1"/>
          </p:nvPr>
        </p:nvSpPr>
        <p:spPr>
          <a:xfrm>
            <a:off x="457200" y="1570037"/>
            <a:ext cx="8229600" cy="4525963"/>
          </a:xfrm>
        </p:spPr>
        <p:txBody>
          <a:bodyPr/>
          <a:lstStyle/>
          <a:p>
            <a:pPr>
              <a:buClr>
                <a:schemeClr val="accent2"/>
              </a:buClr>
              <a:buFont typeface="Wingdings" pitchFamily="2" charset="2"/>
              <a:buNone/>
              <a:defRPr/>
            </a:pPr>
            <a:r>
              <a:rPr lang="en-US" sz="2400" dirty="0"/>
              <a:t>Remember it is the </a:t>
            </a:r>
            <a:r>
              <a:rPr lang="en-US" sz="2400" u="sng" dirty="0"/>
              <a:t>Soldier’s</a:t>
            </a:r>
            <a:r>
              <a:rPr lang="en-US" sz="2400" dirty="0"/>
              <a:t> election</a:t>
            </a:r>
          </a:p>
          <a:p>
            <a:pPr lvl="1">
              <a:buFont typeface="Arial" pitchFamily="34" charset="0"/>
              <a:buChar char="•"/>
              <a:defRPr/>
            </a:pPr>
            <a:r>
              <a:rPr lang="en-US" sz="2400" dirty="0"/>
              <a:t>The spouse can only concur or non-concur with the Soldier’s election </a:t>
            </a:r>
          </a:p>
          <a:p>
            <a:pPr lvl="1">
              <a:buFont typeface="Arial" pitchFamily="34" charset="0"/>
              <a:buChar char="•"/>
              <a:defRPr/>
            </a:pPr>
            <a:r>
              <a:rPr lang="en-US" sz="2400" dirty="0"/>
              <a:t>Spouse refusal to sign the DD Form 2656-5 constitutes spouse non-concurrence</a:t>
            </a:r>
          </a:p>
          <a:p>
            <a:pPr lvl="1">
              <a:buFont typeface="Arial" pitchFamily="34" charset="0"/>
              <a:buChar char="•"/>
              <a:defRPr/>
            </a:pPr>
            <a:r>
              <a:rPr lang="en-US" altLang="en-US" sz="2400" dirty="0">
                <a:latin typeface="Arial" panose="020B0604020202020204" pitchFamily="34" charset="0"/>
              </a:rPr>
              <a:t>Spouse concurrence is in the law to protect the spouse.</a:t>
            </a:r>
          </a:p>
          <a:p>
            <a:pPr lvl="1">
              <a:buFont typeface="Arial" pitchFamily="34" charset="0"/>
              <a:buChar char="•"/>
              <a:defRPr/>
            </a:pPr>
            <a:r>
              <a:rPr lang="en-US" altLang="en-US" sz="2400" dirty="0">
                <a:latin typeface="Arial" panose="020B0604020202020204" pitchFamily="34" charset="0"/>
              </a:rPr>
              <a:t>Spouse concurrence must be notarized</a:t>
            </a:r>
          </a:p>
          <a:p>
            <a:pPr lvl="1">
              <a:buFont typeface="Arial" pitchFamily="34" charset="0"/>
              <a:buChar char="•"/>
              <a:defRPr/>
            </a:pPr>
            <a:endParaRPr lang="en-US" altLang="en-US" sz="2400" dirty="0">
              <a:latin typeface="Arial" panose="020B0604020202020204" pitchFamily="34" charset="0"/>
            </a:endParaRPr>
          </a:p>
          <a:p>
            <a:pPr marL="457200" lvl="1" indent="0">
              <a:buNone/>
              <a:defRPr/>
            </a:pPr>
            <a:endParaRPr lang="en-US" sz="2400" dirty="0">
              <a:solidFill>
                <a:schemeClr val="accent2"/>
              </a:solidFill>
            </a:endParaRPr>
          </a:p>
          <a:p>
            <a:endParaRPr lang="en-US" sz="2400" dirty="0"/>
          </a:p>
        </p:txBody>
      </p:sp>
    </p:spTree>
    <p:extLst>
      <p:ext uri="{BB962C8B-B14F-4D97-AF65-F5344CB8AC3E}">
        <p14:creationId xmlns:p14="http://schemas.microsoft.com/office/powerpoint/2010/main" val="255612270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bwMode="auto">
          <a:xfrm>
            <a:off x="457200" y="685800"/>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No Beneficiary at 20 Year Letter</a:t>
            </a:r>
            <a:r>
              <a:rPr lang="en-US" altLang="en-US" sz="3600" b="1" dirty="0">
                <a:solidFill>
                  <a:schemeClr val="tx1"/>
                </a:solidFill>
                <a:latin typeface="Arial" panose="020B0604020202020204" pitchFamily="34" charset="0"/>
              </a:rPr>
              <a:t>?</a:t>
            </a:r>
            <a:endParaRPr lang="en-US" altLang="en-US" sz="3600" b="1" u="sng" dirty="0">
              <a:solidFill>
                <a:schemeClr val="tx1"/>
              </a:solidFill>
              <a:latin typeface="Arial" panose="020B0604020202020204" pitchFamily="34" charset="0"/>
            </a:endParaRPr>
          </a:p>
        </p:txBody>
      </p:sp>
      <p:sp>
        <p:nvSpPr>
          <p:cNvPr id="68611" name="Rectangle 3"/>
          <p:cNvSpPr>
            <a:spLocks noGrp="1" noChangeArrowheads="1"/>
          </p:cNvSpPr>
          <p:nvPr>
            <p:ph idx="1"/>
          </p:nvPr>
        </p:nvSpPr>
        <p:spPr bwMode="auto">
          <a:xfrm>
            <a:off x="381000" y="1524000"/>
            <a:ext cx="8382000" cy="510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marL="342900" indent="-342900" algn="l" eaLnBrk="1" hangingPunct="1">
              <a:buFontTx/>
              <a:buChar char="•"/>
            </a:pPr>
            <a:r>
              <a:rPr lang="en-US" altLang="en-US" sz="1800" dirty="0">
                <a:solidFill>
                  <a:schemeClr val="tx1"/>
                </a:solidFill>
                <a:latin typeface="Arial" panose="020B0604020202020204" pitchFamily="34" charset="0"/>
              </a:rPr>
              <a:t>Keep RCSBP literature and “Army Echoes”</a:t>
            </a:r>
          </a:p>
          <a:p>
            <a:pPr marL="342900" indent="-342900" algn="l" eaLnBrk="1" hangingPunct="1">
              <a:buFontTx/>
              <a:buChar char="•"/>
            </a:pPr>
            <a:r>
              <a:rPr lang="en-US" altLang="en-US" sz="1800" dirty="0">
                <a:solidFill>
                  <a:schemeClr val="tx1"/>
                </a:solidFill>
                <a:latin typeface="Arial" panose="020B0604020202020204" pitchFamily="34" charset="0"/>
              </a:rPr>
              <a:t>Contact nearest RC RSO for a new briefing as soon as eligible beneficiary is gained</a:t>
            </a:r>
          </a:p>
          <a:p>
            <a:pPr marL="342900" indent="-342900" algn="l" eaLnBrk="1" hangingPunct="1">
              <a:buFontTx/>
              <a:buChar char="•"/>
            </a:pPr>
            <a:r>
              <a:rPr lang="en-US" altLang="en-US" sz="1800" dirty="0">
                <a:solidFill>
                  <a:schemeClr val="tx1"/>
                </a:solidFill>
                <a:latin typeface="Arial" panose="020B0604020202020204" pitchFamily="34" charset="0"/>
              </a:rPr>
              <a:t>Decision whether to enroll new family members </a:t>
            </a:r>
            <a:r>
              <a:rPr lang="en-US" altLang="en-US" sz="1800" b="1" u="sng" dirty="0">
                <a:solidFill>
                  <a:schemeClr val="tx1"/>
                </a:solidFill>
                <a:latin typeface="Arial" panose="020B0604020202020204" pitchFamily="34" charset="0"/>
              </a:rPr>
              <a:t>MUST</a:t>
            </a:r>
            <a:r>
              <a:rPr lang="en-US" altLang="en-US" sz="1800" dirty="0">
                <a:solidFill>
                  <a:schemeClr val="tx1"/>
                </a:solidFill>
                <a:latin typeface="Arial" panose="020B0604020202020204" pitchFamily="34" charset="0"/>
              </a:rPr>
              <a:t> be made within one year of gaining them</a:t>
            </a:r>
          </a:p>
          <a:p>
            <a:pPr marL="342900" indent="-342900" algn="l" eaLnBrk="1" hangingPunct="1">
              <a:buFontTx/>
              <a:buChar char="•"/>
            </a:pPr>
            <a:r>
              <a:rPr lang="en-US" altLang="en-US" sz="1800" dirty="0">
                <a:solidFill>
                  <a:schemeClr val="tx1"/>
                </a:solidFill>
                <a:latin typeface="Arial" panose="020B0604020202020204" pitchFamily="34" charset="0"/>
              </a:rPr>
              <a:t>New spouse becomes eligible at 1-year marriage anniversary </a:t>
            </a:r>
          </a:p>
          <a:p>
            <a:pPr marL="342900" indent="-342900" algn="l" eaLnBrk="1" hangingPunct="1">
              <a:buFontTx/>
              <a:buChar char="•"/>
            </a:pPr>
            <a:r>
              <a:rPr lang="en-US" altLang="en-US" sz="1800" dirty="0">
                <a:solidFill>
                  <a:schemeClr val="tx1"/>
                </a:solidFill>
                <a:latin typeface="Arial" panose="020B0604020202020204" pitchFamily="34" charset="0"/>
              </a:rPr>
              <a:t>Submit </a:t>
            </a:r>
            <a:r>
              <a:rPr lang="en-US" altLang="en-US" sz="1800" dirty="0">
                <a:latin typeface="Arial" panose="020B0604020202020204" pitchFamily="34" charset="0"/>
              </a:rPr>
              <a:t>the DD Form 2656-5, Reserve Survivor Benefit Plan (RCSBP) Election Certificate for an RCSBP election along with supporting documentation (</a:t>
            </a:r>
            <a:r>
              <a:rPr lang="en-US" altLang="en-US" sz="1800" dirty="0" err="1">
                <a:latin typeface="Arial" panose="020B0604020202020204" pitchFamily="34" charset="0"/>
              </a:rPr>
              <a:t>ie</a:t>
            </a:r>
            <a:r>
              <a:rPr lang="en-US" altLang="en-US" sz="1800" dirty="0">
                <a:latin typeface="Arial" panose="020B0604020202020204" pitchFamily="34" charset="0"/>
              </a:rPr>
              <a:t> marriage certificate, birth certificate) </a:t>
            </a:r>
            <a:r>
              <a:rPr lang="en-US" altLang="en-US" sz="1800" dirty="0">
                <a:solidFill>
                  <a:schemeClr val="tx1"/>
                </a:solidFill>
                <a:latin typeface="Arial" panose="020B0604020202020204" pitchFamily="34" charset="0"/>
              </a:rPr>
              <a:t>within one year to:</a:t>
            </a:r>
          </a:p>
          <a:p>
            <a:pPr marL="742950" lvl="1" indent="-342900" eaLnBrk="1" hangingPunct="1">
              <a:buFontTx/>
              <a:buChar char="-"/>
            </a:pPr>
            <a:r>
              <a:rPr lang="en-US" altLang="en-US" sz="1800" dirty="0">
                <a:solidFill>
                  <a:schemeClr val="tx1"/>
                </a:solidFill>
                <a:latin typeface="Arial" panose="020B0604020202020204" pitchFamily="34" charset="0"/>
              </a:rPr>
              <a:t>HRC for USAR or Retired Reserve</a:t>
            </a:r>
          </a:p>
          <a:p>
            <a:pPr marL="742950" lvl="1" indent="-342900" eaLnBrk="1" hangingPunct="1">
              <a:buFontTx/>
              <a:buChar char="-"/>
            </a:pPr>
            <a:r>
              <a:rPr lang="en-US" altLang="en-US" sz="1800" dirty="0">
                <a:solidFill>
                  <a:schemeClr val="tx1"/>
                </a:solidFill>
                <a:latin typeface="Arial" panose="020B0604020202020204" pitchFamily="34" charset="0"/>
              </a:rPr>
              <a:t>State RSO for National Guard    </a:t>
            </a:r>
          </a:p>
          <a:p>
            <a:pPr marL="342900" indent="-342900" algn="l" eaLnBrk="1" hangingPunct="1">
              <a:buFontTx/>
              <a:buChar char="•"/>
            </a:pPr>
            <a:r>
              <a:rPr lang="en-US" altLang="en-US" sz="1800" dirty="0">
                <a:solidFill>
                  <a:schemeClr val="tx1"/>
                </a:solidFill>
                <a:latin typeface="Arial" panose="020B0604020202020204" pitchFamily="34" charset="0"/>
              </a:rPr>
              <a:t>No action taken to elect RCSBP within one year of the first                   RCSBP eligible spouse or eligible child after NOE, the RCSBP            election option defaults to Option A, decline RCSBP                       participation – Only opportunity to elect coverage will be at                        non-regular retirement for SBP.</a:t>
            </a:r>
          </a:p>
          <a:p>
            <a:pPr marL="342900" indent="-342900" algn="l" eaLnBrk="1" hangingPunct="1">
              <a:buClr>
                <a:schemeClr val="accent2"/>
              </a:buClr>
              <a:buFont typeface="Wingdings" panose="05000000000000000000" pitchFamily="2" charset="2"/>
              <a:buNone/>
            </a:pPr>
            <a:r>
              <a:rPr lang="en-US" altLang="en-US" sz="1800" dirty="0">
                <a:solidFill>
                  <a:schemeClr val="accent2"/>
                </a:solidFill>
                <a:latin typeface="Arial" panose="020B0604020202020204" pitchFamily="34" charset="0"/>
              </a:rPr>
              <a:t>     </a:t>
            </a:r>
          </a:p>
        </p:txBody>
      </p:sp>
    </p:spTree>
    <p:extLst>
      <p:ext uri="{BB962C8B-B14F-4D97-AF65-F5344CB8AC3E}">
        <p14:creationId xmlns:p14="http://schemas.microsoft.com/office/powerpoint/2010/main" val="210631093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bwMode="auto">
          <a:xfrm>
            <a:off x="457200" y="685800"/>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Base Amount</a:t>
            </a:r>
          </a:p>
        </p:txBody>
      </p:sp>
      <p:sp>
        <p:nvSpPr>
          <p:cNvPr id="28675" name="Rectangle 3"/>
          <p:cNvSpPr>
            <a:spLocks noGrp="1" noChangeArrowheads="1"/>
          </p:cNvSpPr>
          <p:nvPr>
            <p:ph idx="1"/>
          </p:nvPr>
        </p:nvSpPr>
        <p:spPr bwMode="auto">
          <a:xfrm>
            <a:off x="457200" y="1600200"/>
            <a:ext cx="8229600" cy="4525963"/>
          </a:xfrm>
          <a:ln w="12700">
            <a:miter lim="800000"/>
            <a:headEnd/>
            <a:tailEnd/>
          </a:ln>
        </p:spPr>
        <p:txBody>
          <a:bodyPr vert="horz" wrap="square" lIns="90488" tIns="44450" rIns="90488" bIns="44450" numCol="1" anchor="t" anchorCtr="0" compatLnSpc="1">
            <a:prstTxWarp prst="textNoShape">
              <a:avLst/>
            </a:prstTxWarp>
            <a:normAutofit fontScale="85000" lnSpcReduction="10000"/>
          </a:bodyPr>
          <a:lstStyle/>
          <a:p>
            <a:pPr eaLnBrk="1" hangingPunct="1">
              <a:defRPr/>
            </a:pPr>
            <a:r>
              <a:rPr lang="en-US" sz="2800" dirty="0"/>
              <a:t>Dollar amount of retired pay participation is based on</a:t>
            </a:r>
          </a:p>
          <a:p>
            <a:pPr eaLnBrk="1" hangingPunct="1">
              <a:defRPr/>
            </a:pPr>
            <a:r>
              <a:rPr lang="en-US" sz="2800" dirty="0"/>
              <a:t>Minimum, by law = $300</a:t>
            </a:r>
          </a:p>
          <a:p>
            <a:pPr eaLnBrk="1" hangingPunct="1">
              <a:defRPr/>
            </a:pPr>
            <a:r>
              <a:rPr lang="en-US" sz="2800" dirty="0"/>
              <a:t>Maximum, by law = full retired pay </a:t>
            </a:r>
          </a:p>
          <a:p>
            <a:pPr eaLnBrk="1" hangingPunct="1">
              <a:defRPr/>
            </a:pPr>
            <a:r>
              <a:rPr lang="en-US" sz="2800" dirty="0"/>
              <a:t>May choose any amount between</a:t>
            </a:r>
          </a:p>
          <a:p>
            <a:pPr eaLnBrk="1" hangingPunct="1">
              <a:defRPr/>
            </a:pPr>
            <a:r>
              <a:rPr lang="en-US" sz="2800" dirty="0"/>
              <a:t>Soldiers retiring under CSB/REDUX may choose full base amount based on retired pay they would have received under High-3.</a:t>
            </a:r>
          </a:p>
          <a:p>
            <a:pPr eaLnBrk="1" hangingPunct="1">
              <a:defRPr/>
            </a:pPr>
            <a:r>
              <a:rPr lang="en-US" sz="2800" dirty="0"/>
              <a:t>Soldiers retiring under the Blended Retirement System (BRS) who elect a lump sum at retirement may      choose full base amount based on retired pay            they would have received without the lump                 sum election </a:t>
            </a:r>
          </a:p>
        </p:txBody>
      </p:sp>
    </p:spTree>
    <p:extLst>
      <p:ext uri="{BB962C8B-B14F-4D97-AF65-F5344CB8AC3E}">
        <p14:creationId xmlns:p14="http://schemas.microsoft.com/office/powerpoint/2010/main" val="414976398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bwMode="auto">
          <a:xfrm>
            <a:off x="457200" y="685800"/>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dirty="0">
                <a:solidFill>
                  <a:schemeClr val="tx1"/>
                </a:solidFill>
                <a:latin typeface="Arial" panose="020B0604020202020204" pitchFamily="34" charset="0"/>
              </a:rPr>
              <a:t> </a:t>
            </a:r>
            <a:r>
              <a:rPr lang="en-US" altLang="en-US" sz="3600" b="1" u="sng" dirty="0">
                <a:solidFill>
                  <a:schemeClr val="tx1"/>
                </a:solidFill>
                <a:latin typeface="Arial" panose="020B0604020202020204" pitchFamily="34" charset="0"/>
              </a:rPr>
              <a:t>RCSBP Cost Calculations</a:t>
            </a:r>
            <a:endParaRPr lang="en-US" altLang="en-US" sz="3600" b="1" i="1" dirty="0">
              <a:solidFill>
                <a:schemeClr val="tx1"/>
              </a:solidFill>
              <a:latin typeface="Arial" panose="020B0604020202020204" pitchFamily="34" charset="0"/>
            </a:endParaRPr>
          </a:p>
        </p:txBody>
      </p:sp>
      <p:sp>
        <p:nvSpPr>
          <p:cNvPr id="76803" name="Rectangle 3"/>
          <p:cNvSpPr>
            <a:spLocks noGrp="1" noChangeArrowheads="1"/>
          </p:cNvSpPr>
          <p:nvPr>
            <p:ph idx="1"/>
          </p:nvPr>
        </p:nvSpPr>
        <p:spPr bwMode="auto">
          <a:xfrm>
            <a:off x="457200" y="1600200"/>
            <a:ext cx="8229600" cy="510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marL="342900" indent="-342900" algn="l" eaLnBrk="1" hangingPunct="1">
              <a:buFontTx/>
              <a:buChar char="•"/>
            </a:pPr>
            <a:r>
              <a:rPr lang="en-US" altLang="en-US" sz="2400" dirty="0">
                <a:solidFill>
                  <a:schemeClr val="tx1"/>
                </a:solidFill>
                <a:latin typeface="Arial" panose="020B0604020202020204" pitchFamily="34" charset="0"/>
              </a:rPr>
              <a:t>RCSBP premium calculated based on election, period of coverage, ages, and level of coverage at time of enrollment</a:t>
            </a:r>
          </a:p>
          <a:p>
            <a:pPr marL="342900" indent="-342900" algn="l" eaLnBrk="1" hangingPunct="1">
              <a:buFontTx/>
              <a:buChar char="•"/>
            </a:pPr>
            <a:r>
              <a:rPr lang="en-US" altLang="en-US" sz="2400" dirty="0">
                <a:solidFill>
                  <a:schemeClr val="tx1"/>
                </a:solidFill>
                <a:latin typeface="Arial" panose="020B0604020202020204" pitchFamily="34" charset="0"/>
              </a:rPr>
              <a:t>RC retired pay based on retired grade, service longevity, and retirement points</a:t>
            </a:r>
          </a:p>
          <a:p>
            <a:pPr marL="342900" indent="-342900" algn="l" eaLnBrk="1" hangingPunct="1">
              <a:buFontTx/>
              <a:buChar char="•"/>
            </a:pPr>
            <a:r>
              <a:rPr lang="en-US" altLang="en-US" sz="2400" dirty="0">
                <a:solidFill>
                  <a:schemeClr val="tx1"/>
                </a:solidFill>
                <a:latin typeface="Arial" panose="020B0604020202020204" pitchFamily="34" charset="0"/>
              </a:rPr>
              <a:t>RC cost factor calculated by the DOD Actuary</a:t>
            </a:r>
          </a:p>
          <a:p>
            <a:pPr marL="342900" indent="-342900" algn="l" eaLnBrk="1" hangingPunct="1">
              <a:buFontTx/>
              <a:buChar char="•"/>
            </a:pPr>
            <a:r>
              <a:rPr lang="en-US" altLang="en-US" sz="2400" dirty="0">
                <a:latin typeface="Arial" panose="020B0604020202020204" pitchFamily="34" charset="0"/>
              </a:rPr>
              <a:t>A retired pay and RCSBP/SBP estimate can be calculated using the “SBP Premium” calculator on the </a:t>
            </a:r>
            <a:r>
              <a:rPr lang="en-US" altLang="en-US" sz="2400" dirty="0" err="1">
                <a:latin typeface="Arial" panose="020B0604020202020204" pitchFamily="34" charset="0"/>
              </a:rPr>
              <a:t>MyArmyBenefits</a:t>
            </a:r>
            <a:r>
              <a:rPr lang="en-US" altLang="en-US" sz="2400" dirty="0">
                <a:latin typeface="Arial" panose="020B0604020202020204" pitchFamily="34" charset="0"/>
              </a:rPr>
              <a:t> website:</a:t>
            </a:r>
          </a:p>
          <a:p>
            <a:pPr marL="0" indent="0" eaLnBrk="1" hangingPunct="1">
              <a:buNone/>
            </a:pPr>
            <a:r>
              <a:rPr lang="en-US" altLang="en-US" sz="2400" dirty="0">
                <a:latin typeface="Arial" panose="020B0604020202020204" pitchFamily="34" charset="0"/>
                <a:hlinkClick r:id="rId3"/>
              </a:rPr>
              <a:t>https://myarmybenefits.us.army.mil/Benefit-Calculators/SBP-Premium-Calculator</a:t>
            </a:r>
            <a:endParaRPr lang="en-US" altLang="en-US" sz="2400" dirty="0">
              <a:latin typeface="Arial" panose="020B0604020202020204" pitchFamily="34" charset="0"/>
            </a:endParaRPr>
          </a:p>
          <a:p>
            <a:pPr marL="0" indent="0" eaLnBrk="1" hangingPunct="1">
              <a:buNone/>
            </a:pPr>
            <a:r>
              <a:rPr lang="en-US" altLang="en-US" sz="2400" dirty="0">
                <a:latin typeface="Arial" panose="020B0604020202020204" pitchFamily="34" charset="0"/>
              </a:rPr>
              <a:t> </a:t>
            </a:r>
            <a:endParaRPr lang="en-US" altLang="en-US" sz="2400" dirty="0">
              <a:solidFill>
                <a:schemeClr val="tx1"/>
              </a:solidFill>
              <a:latin typeface="Arial" panose="020B0604020202020204" pitchFamily="34" charset="0"/>
            </a:endParaRPr>
          </a:p>
        </p:txBody>
      </p:sp>
    </p:spTree>
    <p:extLst>
      <p:ext uri="{BB962C8B-B14F-4D97-AF65-F5344CB8AC3E}">
        <p14:creationId xmlns:p14="http://schemas.microsoft.com/office/powerpoint/2010/main" val="31321061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bwMode="auto">
          <a:xfrm>
            <a:off x="457200" y="685800"/>
            <a:ext cx="8229600" cy="760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SBP Premium Calculation Spouse</a:t>
            </a:r>
          </a:p>
        </p:txBody>
      </p:sp>
      <p:sp>
        <p:nvSpPr>
          <p:cNvPr id="109572" name="TextBox 11"/>
          <p:cNvSpPr txBox="1">
            <a:spLocks noChangeArrowheads="1"/>
          </p:cNvSpPr>
          <p:nvPr/>
        </p:nvSpPr>
        <p:spPr bwMode="auto">
          <a:xfrm>
            <a:off x="457200" y="1368425"/>
            <a:ext cx="8305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400" dirty="0"/>
              <a:t>Two formulas for computing spouse premiums</a:t>
            </a:r>
          </a:p>
        </p:txBody>
      </p:sp>
      <p:sp>
        <p:nvSpPr>
          <p:cNvPr id="109574" name="TextBox 13"/>
          <p:cNvSpPr txBox="1">
            <a:spLocks noChangeArrowheads="1"/>
          </p:cNvSpPr>
          <p:nvPr/>
        </p:nvSpPr>
        <p:spPr bwMode="auto">
          <a:xfrm>
            <a:off x="457200" y="5943600"/>
            <a:ext cx="6934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solidFill>
                  <a:srgbClr val="FF0000"/>
                </a:solidFill>
              </a:rPr>
              <a:t>Note: If Retired Soldier is eligible to have premiums calculated both ways, DFAS will charge the lower of the two premiums.</a:t>
            </a:r>
          </a:p>
        </p:txBody>
      </p:sp>
      <p:sp>
        <p:nvSpPr>
          <p:cNvPr id="9" name="Text Placeholder 8"/>
          <p:cNvSpPr txBox="1">
            <a:spLocks noGrp="1"/>
          </p:cNvSpPr>
          <p:nvPr>
            <p:ph type="body" sz="half" idx="1"/>
          </p:nvPr>
        </p:nvSpPr>
        <p:spPr>
          <a:xfrm>
            <a:off x="4495800" y="1981200"/>
            <a:ext cx="4038600" cy="3108543"/>
          </a:xfrm>
          <a:prstGeom prst="rect">
            <a:avLst/>
          </a:prstGeom>
          <a:noFill/>
        </p:spPr>
        <p:txBody>
          <a:bodyPr>
            <a:spAutoFit/>
          </a:bodyPr>
          <a:lstStyle/>
          <a:p>
            <a:pPr marL="0" indent="0">
              <a:buNone/>
              <a:defRPr/>
            </a:pPr>
            <a:r>
              <a:rPr lang="en-US" sz="2000" b="1" dirty="0"/>
              <a:t>SBP Premium Formula</a:t>
            </a:r>
          </a:p>
          <a:p>
            <a:pPr marL="342900" indent="-342900">
              <a:buFont typeface="Arial" panose="020B0604020202020204" pitchFamily="34" charset="0"/>
              <a:buChar char="•"/>
              <a:defRPr/>
            </a:pPr>
            <a:r>
              <a:rPr lang="en-US" sz="2000" dirty="0"/>
              <a:t>Eligibility - All active duty retirements for members with a date of  initial entry into military service (DIEMS) of 1 Mar 90 or later</a:t>
            </a:r>
          </a:p>
          <a:p>
            <a:pPr marL="342900" indent="-342900">
              <a:buFont typeface="Arial" panose="020B0604020202020204" pitchFamily="34" charset="0"/>
              <a:buChar char="•"/>
              <a:defRPr/>
            </a:pPr>
            <a:endParaRPr lang="en-US" sz="2000" dirty="0"/>
          </a:p>
          <a:p>
            <a:pPr marL="342900" indent="-342900">
              <a:buFont typeface="Arial" panose="020B0604020202020204" pitchFamily="34" charset="0"/>
              <a:buChar char="•"/>
              <a:defRPr/>
            </a:pPr>
            <a:r>
              <a:rPr lang="en-US" sz="2000" dirty="0"/>
              <a:t>6.5% of selected base amount</a:t>
            </a:r>
          </a:p>
          <a:p>
            <a:pPr>
              <a:defRPr/>
            </a:pPr>
            <a:endParaRPr lang="en-US" sz="2000" dirty="0"/>
          </a:p>
        </p:txBody>
      </p:sp>
      <p:sp>
        <p:nvSpPr>
          <p:cNvPr id="10" name="Content Placeholder 9"/>
          <p:cNvSpPr txBox="1">
            <a:spLocks noGrp="1"/>
          </p:cNvSpPr>
          <p:nvPr>
            <p:ph sz="half" idx="2"/>
          </p:nvPr>
        </p:nvSpPr>
        <p:spPr>
          <a:xfrm>
            <a:off x="509427" y="1981200"/>
            <a:ext cx="4038600" cy="4216539"/>
          </a:xfrm>
          <a:prstGeom prst="rect">
            <a:avLst/>
          </a:prstGeom>
          <a:noFill/>
        </p:spPr>
        <p:txBody>
          <a:bodyPr>
            <a:spAutoFit/>
          </a:bodyPr>
          <a:lstStyle/>
          <a:p>
            <a:pPr marL="0" indent="0">
              <a:buNone/>
              <a:defRPr/>
            </a:pPr>
            <a:r>
              <a:rPr lang="en-US" sz="2000" b="1" dirty="0"/>
              <a:t>Threshold Formula</a:t>
            </a:r>
          </a:p>
          <a:p>
            <a:pPr marL="342900" indent="-342900">
              <a:buFont typeface="Arial" panose="020B0604020202020204" pitchFamily="34" charset="0"/>
              <a:buChar char="•"/>
              <a:defRPr/>
            </a:pPr>
            <a:r>
              <a:rPr lang="en-US" sz="2000" dirty="0"/>
              <a:t>Eligibility:</a:t>
            </a:r>
          </a:p>
          <a:p>
            <a:pPr lvl="1">
              <a:defRPr/>
            </a:pPr>
            <a:r>
              <a:rPr lang="en-US" sz="2000" dirty="0"/>
              <a:t>Active duty retirements with    a DIEMS prior to 1 Mar 90</a:t>
            </a:r>
          </a:p>
          <a:p>
            <a:pPr lvl="1">
              <a:defRPr/>
            </a:pPr>
            <a:r>
              <a:rPr lang="en-US" sz="2000" dirty="0"/>
              <a:t>Medical retirements</a:t>
            </a:r>
          </a:p>
          <a:p>
            <a:pPr lvl="1">
              <a:defRPr/>
            </a:pPr>
            <a:r>
              <a:rPr lang="en-US" sz="2000" dirty="0">
                <a:solidFill>
                  <a:srgbClr val="FF0000"/>
                </a:solidFill>
              </a:rPr>
              <a:t>Non-regular retirements</a:t>
            </a:r>
          </a:p>
          <a:p>
            <a:pPr marL="342900" indent="-342900">
              <a:buFont typeface="Arial" panose="020B0604020202020204" pitchFamily="34" charset="0"/>
              <a:buChar char="•"/>
              <a:defRPr/>
            </a:pPr>
            <a:endParaRPr lang="en-US" sz="2000" dirty="0"/>
          </a:p>
          <a:p>
            <a:pPr marL="342900" indent="-342900">
              <a:buFont typeface="Arial" panose="020B0604020202020204" pitchFamily="34" charset="0"/>
              <a:buChar char="•"/>
              <a:defRPr/>
            </a:pPr>
            <a:r>
              <a:rPr lang="en-US" sz="2000" dirty="0"/>
              <a:t>2.5% of threshold amount plus 10% of the difference between the threshold and the selected base amount </a:t>
            </a:r>
          </a:p>
          <a:p>
            <a:pPr>
              <a:defRPr/>
            </a:pPr>
            <a:endParaRPr lang="en-US" sz="2000" b="1" dirty="0"/>
          </a:p>
        </p:txBody>
      </p:sp>
    </p:spTree>
    <p:extLst>
      <p:ext uri="{BB962C8B-B14F-4D97-AF65-F5344CB8AC3E}">
        <p14:creationId xmlns:p14="http://schemas.microsoft.com/office/powerpoint/2010/main" val="26355853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4">
            <a:extLst>
              <a:ext uri="{FF2B5EF4-FFF2-40B4-BE49-F238E27FC236}">
                <a16:creationId xmlns:a16="http://schemas.microsoft.com/office/drawing/2014/main" id="{49B91000-E10E-9914-A353-904E01AC7AE0}"/>
              </a:ext>
            </a:extLst>
          </p:cNvPr>
          <p:cNvGraphicFramePr>
            <a:graphicFrameLocks/>
          </p:cNvGraphicFramePr>
          <p:nvPr>
            <p:extLst>
              <p:ext uri="{D42A27DB-BD31-4B8C-83A1-F6EECF244321}">
                <p14:modId xmlns:p14="http://schemas.microsoft.com/office/powerpoint/2010/main" val="1308837365"/>
              </p:ext>
            </p:extLst>
          </p:nvPr>
        </p:nvGraphicFramePr>
        <p:xfrm>
          <a:off x="609600" y="1209315"/>
          <a:ext cx="7924800" cy="3286485"/>
        </p:xfrm>
        <a:graphic>
          <a:graphicData uri="http://schemas.openxmlformats.org/drawingml/2006/table">
            <a:tbl>
              <a:tblPr firstRow="1" firstCol="1" bandRow="1">
                <a:tableStyleId>{5C22544A-7EE6-4342-B048-85BDC9FD1C3A}</a:tableStyleId>
              </a:tblPr>
              <a:tblGrid>
                <a:gridCol w="1803115">
                  <a:extLst>
                    <a:ext uri="{9D8B030D-6E8A-4147-A177-3AD203B41FA5}">
                      <a16:colId xmlns:a16="http://schemas.microsoft.com/office/drawing/2014/main" val="3387444725"/>
                    </a:ext>
                  </a:extLst>
                </a:gridCol>
                <a:gridCol w="1682329">
                  <a:extLst>
                    <a:ext uri="{9D8B030D-6E8A-4147-A177-3AD203B41FA5}">
                      <a16:colId xmlns:a16="http://schemas.microsoft.com/office/drawing/2014/main" val="1830273642"/>
                    </a:ext>
                  </a:extLst>
                </a:gridCol>
                <a:gridCol w="2017889">
                  <a:extLst>
                    <a:ext uri="{9D8B030D-6E8A-4147-A177-3AD203B41FA5}">
                      <a16:colId xmlns:a16="http://schemas.microsoft.com/office/drawing/2014/main" val="1462724965"/>
                    </a:ext>
                  </a:extLst>
                </a:gridCol>
                <a:gridCol w="2421467">
                  <a:extLst>
                    <a:ext uri="{9D8B030D-6E8A-4147-A177-3AD203B41FA5}">
                      <a16:colId xmlns:a16="http://schemas.microsoft.com/office/drawing/2014/main" val="1391314095"/>
                    </a:ext>
                  </a:extLst>
                </a:gridCol>
              </a:tblGrid>
              <a:tr h="179433">
                <a:tc>
                  <a:txBody>
                    <a:bodyPr/>
                    <a:lstStyle/>
                    <a:p>
                      <a:pPr marL="0" marR="0" algn="ctr">
                        <a:lnSpc>
                          <a:spcPct val="107000"/>
                        </a:lnSpc>
                        <a:spcBef>
                          <a:spcPts val="0"/>
                        </a:spcBef>
                        <a:spcAft>
                          <a:spcPts val="0"/>
                        </a:spcAft>
                      </a:pPr>
                      <a:r>
                        <a:rPr lang="en-US" sz="1100" baseline="0">
                          <a:effectLst/>
                        </a:rPr>
                        <a:t>Base Amount </a:t>
                      </a:r>
                      <a:endParaRPr lang="en-US" sz="11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aseline="0" dirty="0">
                          <a:effectLst/>
                        </a:rPr>
                        <a:t>Annuity</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aseline="0" dirty="0">
                          <a:effectLst/>
                        </a:rPr>
                        <a:t>Premium</a:t>
                      </a:r>
                      <a:endParaRPr lang="en-US" sz="11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aseline="0">
                          <a:effectLst/>
                        </a:rPr>
                        <a:t>Premium</a:t>
                      </a:r>
                      <a:endParaRPr lang="en-US" sz="11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04722362"/>
                  </a:ext>
                </a:extLst>
              </a:tr>
              <a:tr h="400860">
                <a:tc>
                  <a:txBody>
                    <a:bodyPr/>
                    <a:lstStyle/>
                    <a:p>
                      <a:pPr marL="0" marR="0" algn="ctr">
                        <a:lnSpc>
                          <a:spcPct val="107000"/>
                        </a:lnSpc>
                        <a:spcBef>
                          <a:spcPts val="0"/>
                        </a:spcBef>
                        <a:spcAft>
                          <a:spcPts val="0"/>
                        </a:spcAft>
                      </a:pPr>
                      <a:r>
                        <a:rPr lang="en-US" sz="1100" baseline="0">
                          <a:effectLst/>
                        </a:rPr>
                        <a:t>Monthly Amount of Retired Pay Covered </a:t>
                      </a:r>
                      <a:endParaRPr lang="en-US" sz="11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1" baseline="0" dirty="0">
                          <a:effectLst/>
                        </a:rPr>
                        <a:t>Monthly Annuity Either Method</a:t>
                      </a:r>
                      <a:endParaRPr lang="en-US" sz="1100" b="1"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1" baseline="0" dirty="0">
                          <a:effectLst/>
                        </a:rPr>
                        <a:t>Old Method Threshold Monthly Cost</a:t>
                      </a:r>
                      <a:r>
                        <a:rPr lang="en-US" sz="900" b="1" baseline="0" dirty="0">
                          <a:effectLst/>
                        </a:rPr>
                        <a:t> </a:t>
                      </a:r>
                      <a:r>
                        <a:rPr lang="en-US" sz="1200" b="1" baseline="0" dirty="0">
                          <a:effectLst/>
                        </a:rPr>
                        <a:t>(Note 1)  </a:t>
                      </a:r>
                      <a:endParaRPr lang="en-US" sz="1200" b="1"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1" baseline="0" dirty="0">
                          <a:effectLst/>
                        </a:rPr>
                        <a:t>6.5% of Base Amount Monthly Cost </a:t>
                      </a:r>
                      <a:r>
                        <a:rPr lang="en-US" sz="1200" b="1" baseline="0" dirty="0">
                          <a:effectLst/>
                        </a:rPr>
                        <a:t>(Note 2)</a:t>
                      </a:r>
                      <a:endParaRPr lang="en-US" sz="1200" b="1"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18703159"/>
                  </a:ext>
                </a:extLst>
              </a:tr>
              <a:tr h="179433">
                <a:tc>
                  <a:txBody>
                    <a:bodyPr/>
                    <a:lstStyle/>
                    <a:p>
                      <a:pPr marL="0" marR="0" algn="ctr">
                        <a:lnSpc>
                          <a:spcPct val="107000"/>
                        </a:lnSpc>
                        <a:spcBef>
                          <a:spcPts val="0"/>
                        </a:spcBef>
                        <a:spcAft>
                          <a:spcPts val="0"/>
                        </a:spcAft>
                      </a:pPr>
                      <a:r>
                        <a:rPr lang="en-US" sz="1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$300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$7.50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$19.50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779141701"/>
                  </a:ext>
                </a:extLst>
              </a:tr>
              <a:tr h="179433">
                <a:tc>
                  <a:txBody>
                    <a:bodyPr/>
                    <a:lstStyle/>
                    <a:p>
                      <a:pPr marL="0" marR="0" algn="ctr">
                        <a:lnSpc>
                          <a:spcPct val="107000"/>
                        </a:lnSpc>
                        <a:spcBef>
                          <a:spcPts val="0"/>
                        </a:spcBef>
                        <a:spcAft>
                          <a:spcPts val="0"/>
                        </a:spcAft>
                      </a:pPr>
                      <a:r>
                        <a:rPr lang="en-US" sz="11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$1,000 </a:t>
                      </a:r>
                      <a:endParaRPr lang="en-US" sz="11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$550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$25.00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$65.00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95466457"/>
                  </a:ext>
                </a:extLst>
              </a:tr>
              <a:tr h="179433">
                <a:tc>
                  <a:txBody>
                    <a:bodyPr/>
                    <a:lstStyle/>
                    <a:p>
                      <a:pPr marL="0" marR="0" algn="ctr">
                        <a:lnSpc>
                          <a:spcPct val="107000"/>
                        </a:lnSpc>
                        <a:spcBef>
                          <a:spcPts val="0"/>
                        </a:spcBef>
                        <a:spcAft>
                          <a:spcPts val="0"/>
                        </a:spcAft>
                      </a:pPr>
                      <a:r>
                        <a:rPr lang="en-US" sz="11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$1,011 </a:t>
                      </a:r>
                      <a:r>
                        <a:rPr lang="en-US" sz="9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(Note 3)</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1">
                          <a:effectLst/>
                          <a:latin typeface="Arial" panose="020B0604020202020204" pitchFamily="34" charset="0"/>
                          <a:ea typeface="Times New Roman" panose="02020603050405020304" pitchFamily="18" charset="0"/>
                          <a:cs typeface="Times New Roman" panose="02020603050405020304" pitchFamily="18" charset="0"/>
                        </a:rPr>
                        <a:t>$25.28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$65.72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643009444"/>
                  </a:ext>
                </a:extLst>
              </a:tr>
              <a:tr h="179433">
                <a:tc>
                  <a:txBody>
                    <a:bodyPr/>
                    <a:lstStyle/>
                    <a:p>
                      <a:pPr marL="0" marR="0" algn="ctr">
                        <a:lnSpc>
                          <a:spcPct val="107000"/>
                        </a:lnSpc>
                        <a:spcBef>
                          <a:spcPts val="0"/>
                        </a:spcBef>
                        <a:spcAft>
                          <a:spcPts val="0"/>
                        </a:spcAft>
                      </a:pPr>
                      <a:r>
                        <a:rPr lang="en-US" sz="1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$1,200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$660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$78.00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121996691"/>
                  </a:ext>
                </a:extLst>
              </a:tr>
              <a:tr h="179433">
                <a:tc>
                  <a:txBody>
                    <a:bodyPr/>
                    <a:lstStyle/>
                    <a:p>
                      <a:pPr marL="0" marR="0" algn="ctr">
                        <a:lnSpc>
                          <a:spcPct val="107000"/>
                        </a:lnSpc>
                        <a:spcBef>
                          <a:spcPts val="0"/>
                        </a:spcBef>
                        <a:spcAft>
                          <a:spcPts val="0"/>
                        </a:spcAft>
                      </a:pPr>
                      <a:r>
                        <a:rPr lang="en-US" sz="1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$1,400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$770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$91.00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221835170"/>
                  </a:ext>
                </a:extLst>
              </a:tr>
              <a:tr h="179433">
                <a:tc>
                  <a:txBody>
                    <a:bodyPr/>
                    <a:lstStyle/>
                    <a:p>
                      <a:pPr marL="0" marR="0" algn="ctr">
                        <a:lnSpc>
                          <a:spcPct val="107000"/>
                        </a:lnSpc>
                        <a:spcBef>
                          <a:spcPts val="0"/>
                        </a:spcBef>
                        <a:spcAft>
                          <a:spcPts val="0"/>
                        </a:spcAft>
                      </a:pPr>
                      <a:r>
                        <a:rPr lang="en-US" sz="1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$1,600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$880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$104.00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42539978"/>
                  </a:ext>
                </a:extLst>
              </a:tr>
              <a:tr h="194130">
                <a:tc>
                  <a:txBody>
                    <a:bodyPr/>
                    <a:lstStyle/>
                    <a:p>
                      <a:pPr marL="0" marR="0" algn="ctr">
                        <a:lnSpc>
                          <a:spcPct val="107000"/>
                        </a:lnSpc>
                        <a:spcBef>
                          <a:spcPts val="0"/>
                        </a:spcBef>
                        <a:spcAft>
                          <a:spcPts val="0"/>
                        </a:spcAft>
                      </a:pPr>
                      <a:r>
                        <a:rPr lang="en-US" sz="1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$1,800</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$117.00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0205204"/>
                  </a:ext>
                </a:extLst>
              </a:tr>
              <a:tr h="179433">
                <a:tc>
                  <a:txBody>
                    <a:bodyPr/>
                    <a:lstStyle/>
                    <a:p>
                      <a:pPr marL="0" marR="0" algn="ctr">
                        <a:lnSpc>
                          <a:spcPct val="107000"/>
                        </a:lnSpc>
                        <a:spcBef>
                          <a:spcPts val="0"/>
                        </a:spcBef>
                        <a:spcAft>
                          <a:spcPts val="0"/>
                        </a:spcAft>
                      </a:pPr>
                      <a:r>
                        <a:rPr lang="en-US" sz="11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$2,166.43 </a:t>
                      </a:r>
                      <a:r>
                        <a:rPr lang="en-US" sz="9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(Note 4)</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1">
                          <a:effectLst/>
                          <a:latin typeface="Arial" panose="020B0604020202020204" pitchFamily="34" charset="0"/>
                          <a:ea typeface="Times New Roman" panose="02020603050405020304" pitchFamily="18" charset="0"/>
                          <a:cs typeface="Times New Roman" panose="02020603050405020304" pitchFamily="18" charset="0"/>
                        </a:rPr>
                        <a:t>$1,192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$140.82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b="1">
                          <a:effectLst/>
                          <a:latin typeface="Arial" panose="020B0604020202020204" pitchFamily="34" charset="0"/>
                          <a:ea typeface="Times New Roman" panose="02020603050405020304" pitchFamily="18" charset="0"/>
                          <a:cs typeface="Times New Roman" panose="02020603050405020304" pitchFamily="18" charset="0"/>
                        </a:rPr>
                        <a:t>$140.82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040899903"/>
                  </a:ext>
                </a:extLst>
              </a:tr>
              <a:tr h="179433">
                <a:tc>
                  <a:txBody>
                    <a:bodyPr/>
                    <a:lstStyle/>
                    <a:p>
                      <a:pPr marL="0" marR="0" algn="ctr">
                        <a:lnSpc>
                          <a:spcPct val="107000"/>
                        </a:lnSpc>
                        <a:spcBef>
                          <a:spcPts val="0"/>
                        </a:spcBef>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$2,200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$1,210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$144.18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$143.00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042250621"/>
                  </a:ext>
                </a:extLst>
              </a:tr>
              <a:tr h="179433">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$2,400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$1,320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$156.00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384800107"/>
                  </a:ext>
                </a:extLst>
              </a:tr>
              <a:tr h="179433">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$2,600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$1,430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$169.00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838190991"/>
                  </a:ext>
                </a:extLst>
              </a:tr>
              <a:tr h="179433">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$2,800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$1,540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$182.00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834403521"/>
                  </a:ext>
                </a:extLst>
              </a:tr>
              <a:tr h="179433">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$3,000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$1,650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$224.18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$195.00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084366160"/>
                  </a:ext>
                </a:extLst>
              </a:tr>
              <a:tr h="179433">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$3,500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$1,925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$227.50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157013589"/>
                  </a:ext>
                </a:extLst>
              </a:tr>
              <a:tr h="179433">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$4,000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$2,200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$324.18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Times New Roman" panose="02020603050405020304" pitchFamily="18" charset="0"/>
                          <a:cs typeface="Times New Roman" panose="02020603050405020304" pitchFamily="18" charset="0"/>
                        </a:rPr>
                        <a:t>$260.00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801850307"/>
                  </a:ext>
                </a:extLst>
              </a:tr>
            </a:tbl>
          </a:graphicData>
        </a:graphic>
      </p:graphicFrame>
      <p:sp>
        <p:nvSpPr>
          <p:cNvPr id="110594" name="TextBox 4"/>
          <p:cNvSpPr txBox="1">
            <a:spLocks noChangeArrowheads="1"/>
          </p:cNvSpPr>
          <p:nvPr/>
        </p:nvSpPr>
        <p:spPr bwMode="auto">
          <a:xfrm>
            <a:off x="533399" y="4488865"/>
            <a:ext cx="7010401"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1300" dirty="0"/>
              <a:t>The SBP threshold method applies to a Soldier who meets one of the following criteria: entered service prior to 1 Mar 90 if retiring for active-duty length of service, medically retiring, or retiring from the Reserve Component with a non-regular retirement. For these Soldiers, two SBP spouse cost methods are available. The most advantageous one is used by DFAS.  </a:t>
            </a:r>
          </a:p>
          <a:p>
            <a:r>
              <a:rPr lang="en-US" altLang="en-US" sz="1300" b="1" dirty="0"/>
              <a:t>Note 1.</a:t>
            </a:r>
            <a:r>
              <a:rPr lang="en-US" altLang="en-US" sz="1300" dirty="0"/>
              <a:t>  </a:t>
            </a:r>
            <a:r>
              <a:rPr lang="en-US" altLang="en-US" sz="1300" b="1" dirty="0"/>
              <a:t>SBP Cost Threshold Method</a:t>
            </a:r>
            <a:r>
              <a:rPr lang="en-US" altLang="en-US" sz="1300" dirty="0"/>
              <a:t>:  2.5% of threshold amount + 10% of the remainder of base amount. </a:t>
            </a:r>
          </a:p>
          <a:p>
            <a:r>
              <a:rPr lang="en-US" altLang="en-US" sz="1300" b="1" dirty="0"/>
              <a:t>Note 2.</a:t>
            </a:r>
            <a:r>
              <a:rPr lang="en-US" altLang="en-US" sz="1300" dirty="0"/>
              <a:t>  </a:t>
            </a:r>
            <a:r>
              <a:rPr lang="en-US" altLang="en-US" sz="1300" b="1" dirty="0"/>
              <a:t>SBP Cost 6.5% Base Amount Method</a:t>
            </a:r>
            <a:r>
              <a:rPr lang="en-US" altLang="en-US" sz="1300" dirty="0"/>
              <a:t>:  6.5% of the base amount.</a:t>
            </a:r>
          </a:p>
          <a:p>
            <a:r>
              <a:rPr lang="en-US" altLang="en-US" sz="1300" b="1" dirty="0"/>
              <a:t>Note 3.</a:t>
            </a:r>
            <a:r>
              <a:rPr lang="en-US" altLang="en-US" sz="1300" dirty="0"/>
              <a:t>  </a:t>
            </a:r>
            <a:r>
              <a:rPr lang="en-US" altLang="en-US" sz="1300" b="1" dirty="0"/>
              <a:t>Threshold Amount</a:t>
            </a:r>
            <a:r>
              <a:rPr lang="en-US" altLang="en-US" sz="1300" dirty="0"/>
              <a:t> (that which costs 2.5%) is $1,011; cost is $25.28.</a:t>
            </a:r>
          </a:p>
          <a:p>
            <a:r>
              <a:rPr lang="en-US" altLang="en-US" sz="1300" b="1" dirty="0"/>
              <a:t>Note 4.</a:t>
            </a:r>
            <a:r>
              <a:rPr lang="en-US" altLang="en-US" sz="1300" dirty="0"/>
              <a:t>  Base amounts on or above $2,166.43 receive best treatment under SBP cost 6.5% method cited above (.065 times base amount).</a:t>
            </a:r>
          </a:p>
        </p:txBody>
      </p:sp>
      <p:sp>
        <p:nvSpPr>
          <p:cNvPr id="110694" name="Rectangle 109"/>
          <p:cNvSpPr>
            <a:spLocks noChangeArrowheads="1"/>
          </p:cNvSpPr>
          <p:nvPr/>
        </p:nvSpPr>
        <p:spPr bwMode="auto">
          <a:xfrm>
            <a:off x="1371600" y="695325"/>
            <a:ext cx="6553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400" b="1" dirty="0">
                <a:ea typeface="Calibri" panose="020F0502020204030204" pitchFamily="34" charset="0"/>
                <a:cs typeface="Arial" panose="020B0604020202020204" pitchFamily="34" charset="0"/>
              </a:rPr>
              <a:t>2024 SBP Cost Examples Effective for 1 Jan 24</a:t>
            </a:r>
            <a:endParaRPr lang="en-US" altLang="en-US" sz="1400" dirty="0">
              <a:ea typeface="Calibri" panose="020F0502020204030204" pitchFamily="34" charset="0"/>
              <a:cs typeface="Arial" panose="020B0604020202020204" pitchFamily="34" charset="0"/>
            </a:endParaRPr>
          </a:p>
          <a:p>
            <a:pPr algn="ctr"/>
            <a:r>
              <a:rPr lang="en-US" altLang="en-US" sz="1400" b="1" dirty="0">
                <a:ea typeface="Calibri" panose="020F0502020204030204" pitchFamily="34" charset="0"/>
                <a:cs typeface="Arial" panose="020B0604020202020204" pitchFamily="34" charset="0"/>
              </a:rPr>
              <a:t>Based on 5.2% Active Duty Pay Raise Effective 1 Jan 24</a:t>
            </a:r>
            <a:endParaRPr lang="en-US" altLang="en-US" sz="1400" dirty="0">
              <a:ea typeface="Calibri" panose="020F0502020204030204" pitchFamily="34" charset="0"/>
              <a:cs typeface="Arial" panose="020B0604020202020204" pitchFamily="34" charset="0"/>
            </a:endParaRPr>
          </a:p>
        </p:txBody>
      </p:sp>
      <p:sp>
        <p:nvSpPr>
          <p:cNvPr id="110695" name="Rectangle 2"/>
          <p:cNvSpPr>
            <a:spLocks noGrp="1" noChangeArrowheads="1"/>
          </p:cNvSpPr>
          <p:nvPr>
            <p:ph type="title"/>
          </p:nvPr>
        </p:nvSpPr>
        <p:spPr bwMode="auto">
          <a:xfrm>
            <a:off x="914400" y="0"/>
            <a:ext cx="7947025"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b="1" dirty="0">
                <a:solidFill>
                  <a:schemeClr val="tx1"/>
                </a:solidFill>
                <a:latin typeface="Arial" panose="020B0604020202020204" pitchFamily="34" charset="0"/>
              </a:rPr>
              <a:t>Threshold Spouse SBP Calculation</a:t>
            </a:r>
          </a:p>
        </p:txBody>
      </p:sp>
    </p:spTree>
    <p:extLst>
      <p:ext uri="{BB962C8B-B14F-4D97-AF65-F5344CB8AC3E}">
        <p14:creationId xmlns:p14="http://schemas.microsoft.com/office/powerpoint/2010/main" val="8183868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bwMode="auto">
          <a:xfrm>
            <a:off x="685799" y="685800"/>
            <a:ext cx="8016631" cy="16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dirty="0">
                <a:solidFill>
                  <a:schemeClr val="tx1"/>
                </a:solidFill>
                <a:latin typeface="Arial" panose="020B0604020202020204" pitchFamily="34" charset="0"/>
              </a:rPr>
              <a:t>How can I tailor RCSBP/SBP to meet my</a:t>
            </a:r>
            <a:r>
              <a:rPr lang="en-US" altLang="en-US" sz="3600" b="1" i="1" dirty="0">
                <a:solidFill>
                  <a:schemeClr val="tx1"/>
                </a:solidFill>
                <a:latin typeface="Arial" panose="020B0604020202020204" pitchFamily="34" charset="0"/>
              </a:rPr>
              <a:t> </a:t>
            </a:r>
            <a:r>
              <a:rPr lang="en-US" altLang="en-US" sz="3600" b="1" dirty="0">
                <a:solidFill>
                  <a:schemeClr val="tx1"/>
                </a:solidFill>
                <a:latin typeface="Arial" panose="020B0604020202020204" pitchFamily="34" charset="0"/>
              </a:rPr>
              <a:t>needs? </a:t>
            </a:r>
            <a:br>
              <a:rPr lang="en-US" altLang="en-US" sz="3600" b="1" u="sng" dirty="0">
                <a:solidFill>
                  <a:schemeClr val="tx1"/>
                </a:solidFill>
                <a:latin typeface="Arial" panose="020B0604020202020204" pitchFamily="34" charset="0"/>
              </a:rPr>
            </a:br>
            <a:r>
              <a:rPr lang="en-US" altLang="en-US" sz="3600" b="1" dirty="0">
                <a:solidFill>
                  <a:schemeClr val="tx1"/>
                </a:solidFill>
                <a:latin typeface="Arial" panose="020B0604020202020204" pitchFamily="34" charset="0"/>
              </a:rPr>
              <a:t>Answer: </a:t>
            </a:r>
            <a:r>
              <a:rPr lang="en-US" altLang="en-US" sz="3600" b="1" u="sng" dirty="0">
                <a:solidFill>
                  <a:schemeClr val="tx1"/>
                </a:solidFill>
                <a:latin typeface="Arial" panose="020B0604020202020204" pitchFamily="34" charset="0"/>
              </a:rPr>
              <a:t>Change “Base Amount”</a:t>
            </a:r>
          </a:p>
        </p:txBody>
      </p:sp>
      <p:sp>
        <p:nvSpPr>
          <p:cNvPr id="71683" name="Rectangle 3"/>
          <p:cNvSpPr>
            <a:spLocks noGrp="1" noChangeArrowheads="1"/>
          </p:cNvSpPr>
          <p:nvPr>
            <p:ph idx="1"/>
          </p:nvPr>
        </p:nvSpPr>
        <p:spPr bwMode="auto">
          <a:xfrm>
            <a:off x="457200" y="2514600"/>
            <a:ext cx="8229600" cy="403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marL="342900" indent="-342900" algn="l" eaLnBrk="1" hangingPunct="1"/>
            <a:r>
              <a:rPr lang="en-US" altLang="en-US" sz="2800" u="sng" dirty="0">
                <a:solidFill>
                  <a:schemeClr val="tx1"/>
                </a:solidFill>
                <a:latin typeface="Arial" panose="020B0604020202020204" pitchFamily="34" charset="0"/>
              </a:rPr>
              <a:t>Challenge</a:t>
            </a:r>
            <a:r>
              <a:rPr lang="en-US" altLang="en-US" sz="2800" dirty="0">
                <a:solidFill>
                  <a:schemeClr val="tx1"/>
                </a:solidFill>
                <a:latin typeface="Arial" panose="020B0604020202020204" pitchFamily="34" charset="0"/>
              </a:rPr>
              <a:t>:  What base amount should I cover to meet our needs?</a:t>
            </a:r>
          </a:p>
          <a:p>
            <a:pPr marL="342900" indent="-342900" algn="l" eaLnBrk="1" hangingPunct="1"/>
            <a:r>
              <a:rPr lang="en-US" altLang="en-US" sz="2800" u="sng" dirty="0">
                <a:solidFill>
                  <a:schemeClr val="tx1"/>
                </a:solidFill>
                <a:latin typeface="Arial" panose="020B0604020202020204" pitchFamily="34" charset="0"/>
              </a:rPr>
              <a:t>Solution</a:t>
            </a:r>
            <a:r>
              <a:rPr lang="en-US" altLang="en-US" sz="2800" dirty="0">
                <a:solidFill>
                  <a:schemeClr val="tx1"/>
                </a:solidFill>
                <a:latin typeface="Arial" panose="020B0604020202020204" pitchFamily="34" charset="0"/>
              </a:rPr>
              <a:t>:  Divide the goal amount (annuity) by 55%. Example </a:t>
            </a:r>
            <a:r>
              <a:rPr lang="en-US" altLang="en-US" sz="2400" dirty="0">
                <a:latin typeface="Arial" panose="020B0604020202020204" pitchFamily="34" charset="0"/>
              </a:rPr>
              <a:t>$1000/.55 = $1,818</a:t>
            </a:r>
            <a:endParaRPr lang="en-US" altLang="en-US" sz="2400" dirty="0">
              <a:solidFill>
                <a:schemeClr val="tx1"/>
              </a:solidFill>
              <a:latin typeface="Arial" panose="020B0604020202020204" pitchFamily="34" charset="0"/>
            </a:endParaRPr>
          </a:p>
          <a:p>
            <a:pPr marL="342900" indent="-342900" algn="l" eaLnBrk="1" hangingPunct="1"/>
            <a:endParaRPr lang="en-US" altLang="en-US" sz="2800" dirty="0">
              <a:solidFill>
                <a:schemeClr val="bg2"/>
              </a:solidFill>
              <a:latin typeface="Arial" panose="020B0604020202020204" pitchFamily="34" charset="0"/>
            </a:endParaRPr>
          </a:p>
        </p:txBody>
      </p:sp>
      <p:graphicFrame>
        <p:nvGraphicFramePr>
          <p:cNvPr id="2" name="Table 1"/>
          <p:cNvGraphicFramePr>
            <a:graphicFrameLocks noGrp="1"/>
          </p:cNvGraphicFramePr>
          <p:nvPr/>
        </p:nvGraphicFramePr>
        <p:xfrm>
          <a:off x="609600" y="4495800"/>
          <a:ext cx="6553200" cy="1600200"/>
        </p:xfrm>
        <a:graphic>
          <a:graphicData uri="http://schemas.openxmlformats.org/drawingml/2006/table">
            <a:tbl>
              <a:tblPr firstRow="1" bandRow="1">
                <a:tableStyleId>{073A0DAA-6AF3-43AB-8588-CEC1D06C72B9}</a:tableStyleId>
              </a:tblPr>
              <a:tblGrid>
                <a:gridCol w="2698376">
                  <a:extLst>
                    <a:ext uri="{9D8B030D-6E8A-4147-A177-3AD203B41FA5}">
                      <a16:colId xmlns:a16="http://schemas.microsoft.com/office/drawing/2014/main" val="2587111096"/>
                    </a:ext>
                  </a:extLst>
                </a:gridCol>
                <a:gridCol w="3854824">
                  <a:extLst>
                    <a:ext uri="{9D8B030D-6E8A-4147-A177-3AD203B41FA5}">
                      <a16:colId xmlns:a16="http://schemas.microsoft.com/office/drawing/2014/main" val="2494633051"/>
                    </a:ext>
                  </a:extLst>
                </a:gridCol>
              </a:tblGrid>
              <a:tr h="505326">
                <a:tc>
                  <a:txBody>
                    <a:bodyPr/>
                    <a:lstStyle/>
                    <a:p>
                      <a:pPr algn="ctr"/>
                      <a:r>
                        <a:rPr lang="en-US" sz="2400" dirty="0"/>
                        <a:t>Annuity</a:t>
                      </a:r>
                    </a:p>
                  </a:txBody>
                  <a:tcPr/>
                </a:tc>
                <a:tc>
                  <a:txBody>
                    <a:bodyPr/>
                    <a:lstStyle/>
                    <a:p>
                      <a:pPr algn="ctr"/>
                      <a:r>
                        <a:rPr lang="en-US" sz="2400" dirty="0"/>
                        <a:t>Base Amount Required</a:t>
                      </a:r>
                    </a:p>
                  </a:txBody>
                  <a:tcPr/>
                </a:tc>
                <a:extLst>
                  <a:ext uri="{0D108BD9-81ED-4DB2-BD59-A6C34878D82A}">
                    <a16:rowId xmlns:a16="http://schemas.microsoft.com/office/drawing/2014/main" val="2184992373"/>
                  </a:ext>
                </a:extLst>
              </a:tr>
              <a:tr h="589548">
                <a:tc>
                  <a:txBody>
                    <a:bodyPr/>
                    <a:lstStyle/>
                    <a:p>
                      <a:pPr algn="ctr"/>
                      <a:r>
                        <a:rPr lang="en-US" sz="2400" dirty="0"/>
                        <a:t>$1,000</a:t>
                      </a:r>
                    </a:p>
                  </a:txBody>
                  <a:tcPr/>
                </a:tc>
                <a:tc>
                  <a:txBody>
                    <a:bodyPr/>
                    <a:lstStyle/>
                    <a:p>
                      <a:pPr marL="0" marR="0" lvl="0" indent="0" algn="ctr" defTabSz="615391" rtl="0" eaLnBrk="1" fontAlgn="auto" latinLnBrk="0" hangingPunct="1">
                        <a:lnSpc>
                          <a:spcPct val="100000"/>
                        </a:lnSpc>
                        <a:spcBef>
                          <a:spcPts val="0"/>
                        </a:spcBef>
                        <a:spcAft>
                          <a:spcPts val="0"/>
                        </a:spcAft>
                        <a:buClrTx/>
                        <a:buSzTx/>
                        <a:buFontTx/>
                        <a:buNone/>
                        <a:tabLst/>
                        <a:defRPr/>
                      </a:pPr>
                      <a:r>
                        <a:rPr lang="en-US" sz="2400" dirty="0"/>
                        <a:t>$1,818</a:t>
                      </a:r>
                    </a:p>
                  </a:txBody>
                  <a:tcPr/>
                </a:tc>
                <a:extLst>
                  <a:ext uri="{0D108BD9-81ED-4DB2-BD59-A6C34878D82A}">
                    <a16:rowId xmlns:a16="http://schemas.microsoft.com/office/drawing/2014/main" val="3753019246"/>
                  </a:ext>
                </a:extLst>
              </a:tr>
              <a:tr h="505326">
                <a:tc>
                  <a:txBody>
                    <a:bodyPr/>
                    <a:lstStyle/>
                    <a:p>
                      <a:pPr algn="ctr"/>
                      <a:r>
                        <a:rPr lang="en-US" sz="2400" dirty="0"/>
                        <a:t>$500</a:t>
                      </a:r>
                    </a:p>
                  </a:txBody>
                  <a:tcPr/>
                </a:tc>
                <a:tc>
                  <a:txBody>
                    <a:bodyPr/>
                    <a:lstStyle/>
                    <a:p>
                      <a:pPr algn="ctr"/>
                      <a:r>
                        <a:rPr lang="en-US" sz="2400" dirty="0"/>
                        <a:t>$909</a:t>
                      </a:r>
                    </a:p>
                  </a:txBody>
                  <a:tcPr/>
                </a:tc>
                <a:extLst>
                  <a:ext uri="{0D108BD9-81ED-4DB2-BD59-A6C34878D82A}">
                    <a16:rowId xmlns:a16="http://schemas.microsoft.com/office/drawing/2014/main" val="458635331"/>
                  </a:ext>
                </a:extLst>
              </a:tr>
            </a:tbl>
          </a:graphicData>
        </a:graphic>
      </p:graphicFrame>
    </p:spTree>
    <p:extLst>
      <p:ext uri="{BB962C8B-B14F-4D97-AF65-F5344CB8AC3E}">
        <p14:creationId xmlns:p14="http://schemas.microsoft.com/office/powerpoint/2010/main" val="3589061756"/>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bwMode="auto">
          <a:xfrm>
            <a:off x="457200" y="685799"/>
            <a:ext cx="8229600" cy="808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dirty="0">
                <a:solidFill>
                  <a:schemeClr val="tx1"/>
                </a:solidFill>
                <a:latin typeface="Arial" panose="020B0604020202020204" pitchFamily="34" charset="0"/>
              </a:rPr>
              <a:t>“</a:t>
            </a:r>
            <a:r>
              <a:rPr lang="en-US" altLang="en-US" sz="3600" b="1" u="sng" dirty="0">
                <a:solidFill>
                  <a:schemeClr val="tx1"/>
                </a:solidFill>
                <a:latin typeface="Arial" panose="020B0604020202020204" pitchFamily="34" charset="0"/>
              </a:rPr>
              <a:t>30-Year Paid-Up Provision</a:t>
            </a:r>
            <a:r>
              <a:rPr lang="en-US" altLang="en-US" sz="3600" b="1" dirty="0">
                <a:solidFill>
                  <a:schemeClr val="tx1"/>
                </a:solidFill>
                <a:latin typeface="Arial" panose="020B0604020202020204" pitchFamily="34" charset="0"/>
              </a:rPr>
              <a:t>”</a:t>
            </a:r>
            <a:endParaRPr lang="en-US" altLang="en-US" sz="3600" b="1" i="1" dirty="0">
              <a:solidFill>
                <a:schemeClr val="tx1"/>
              </a:solidFill>
              <a:latin typeface="Arial" panose="020B0604020202020204" pitchFamily="34" charset="0"/>
            </a:endParaRPr>
          </a:p>
        </p:txBody>
      </p:sp>
      <p:sp>
        <p:nvSpPr>
          <p:cNvPr id="121859" name="Rectangle 3"/>
          <p:cNvSpPr>
            <a:spLocks noGrp="1" noChangeArrowheads="1"/>
          </p:cNvSpPr>
          <p:nvPr>
            <p:ph idx="1"/>
          </p:nvPr>
        </p:nvSpPr>
        <p:spPr bwMode="auto">
          <a:xfrm>
            <a:off x="457200" y="1722437"/>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marL="0" indent="0" algn="l" eaLnBrk="1" hangingPunct="1">
              <a:buNone/>
            </a:pPr>
            <a:r>
              <a:rPr lang="en-US" altLang="en-US" sz="2400" dirty="0">
                <a:solidFill>
                  <a:schemeClr val="tx1"/>
                </a:solidFill>
                <a:latin typeface="Arial" panose="020B0604020202020204" pitchFamily="34" charset="0"/>
              </a:rPr>
              <a:t>Since 1 Oct 2008, no premiums after</a:t>
            </a:r>
          </a:p>
          <a:p>
            <a:pPr lvl="1" algn="l" eaLnBrk="1" hangingPunct="1"/>
            <a:r>
              <a:rPr lang="en-US" altLang="en-US" sz="2400" dirty="0">
                <a:solidFill>
                  <a:schemeClr val="tx1"/>
                </a:solidFill>
                <a:latin typeface="Arial" panose="020B0604020202020204" pitchFamily="34" charset="0"/>
              </a:rPr>
              <a:t>30 years of paying RCSBP and SBP Premiums (360 payments)</a:t>
            </a:r>
          </a:p>
          <a:p>
            <a:pPr marL="457200" lvl="1" indent="0" algn="l" eaLnBrk="1" hangingPunct="1">
              <a:buNone/>
            </a:pPr>
            <a:r>
              <a:rPr lang="en-US" altLang="en-US" sz="2400" dirty="0">
                <a:solidFill>
                  <a:schemeClr val="tx1"/>
                </a:solidFill>
                <a:latin typeface="Arial" panose="020B0604020202020204" pitchFamily="34" charset="0"/>
              </a:rPr>
              <a:t> </a:t>
            </a:r>
            <a:r>
              <a:rPr lang="en-US" altLang="en-US" sz="2400" u="sng" dirty="0">
                <a:solidFill>
                  <a:srgbClr val="FF0000"/>
                </a:solidFill>
                <a:latin typeface="Arial" panose="020B0604020202020204" pitchFamily="34" charset="0"/>
              </a:rPr>
              <a:t>AND</a:t>
            </a:r>
            <a:endParaRPr lang="en-US" altLang="en-US" sz="2400" dirty="0">
              <a:solidFill>
                <a:srgbClr val="FF0000"/>
              </a:solidFill>
              <a:latin typeface="Arial" panose="020B0604020202020204" pitchFamily="34" charset="0"/>
            </a:endParaRPr>
          </a:p>
          <a:p>
            <a:pPr lvl="1" algn="l" eaLnBrk="1" hangingPunct="1"/>
            <a:r>
              <a:rPr lang="en-US" altLang="en-US" sz="2400" dirty="0">
                <a:solidFill>
                  <a:schemeClr val="tx1"/>
                </a:solidFill>
                <a:latin typeface="Arial" panose="020B0604020202020204" pitchFamily="34" charset="0"/>
              </a:rPr>
              <a:t>reaching age 70 </a:t>
            </a:r>
          </a:p>
          <a:p>
            <a:pPr marL="457200" lvl="1" indent="0" algn="l" eaLnBrk="1" hangingPunct="1">
              <a:buNone/>
            </a:pPr>
            <a:endParaRPr lang="en-US" altLang="en-US" sz="2400" dirty="0">
              <a:solidFill>
                <a:schemeClr val="tx1"/>
              </a:solidFill>
              <a:latin typeface="Times New Roman" panose="02020603050405020304" pitchFamily="18" charset="0"/>
            </a:endParaRPr>
          </a:p>
        </p:txBody>
      </p:sp>
      <p:sp>
        <p:nvSpPr>
          <p:cNvPr id="25" name="TextBox 18"/>
          <p:cNvSpPr txBox="1">
            <a:spLocks noChangeArrowheads="1"/>
          </p:cNvSpPr>
          <p:nvPr/>
        </p:nvSpPr>
        <p:spPr bwMode="auto">
          <a:xfrm>
            <a:off x="2362200" y="5998495"/>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dirty="0"/>
              <a:t>60</a:t>
            </a:r>
          </a:p>
        </p:txBody>
      </p:sp>
      <p:cxnSp>
        <p:nvCxnSpPr>
          <p:cNvPr id="27" name="Straight Connector 20"/>
          <p:cNvCxnSpPr>
            <a:cxnSpLocks noChangeShapeType="1"/>
          </p:cNvCxnSpPr>
          <p:nvPr/>
        </p:nvCxnSpPr>
        <p:spPr bwMode="auto">
          <a:xfrm>
            <a:off x="2166145" y="5302250"/>
            <a:ext cx="5555" cy="60960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28" name="TextBox 21"/>
          <p:cNvSpPr txBox="1">
            <a:spLocks noChangeArrowheads="1"/>
          </p:cNvSpPr>
          <p:nvPr/>
        </p:nvSpPr>
        <p:spPr bwMode="auto">
          <a:xfrm>
            <a:off x="1928813" y="5998495"/>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dirty="0"/>
              <a:t>58</a:t>
            </a:r>
          </a:p>
        </p:txBody>
      </p:sp>
      <p:sp>
        <p:nvSpPr>
          <p:cNvPr id="29" name="Left Brace 12"/>
          <p:cNvSpPr>
            <a:spLocks/>
          </p:cNvSpPr>
          <p:nvPr/>
        </p:nvSpPr>
        <p:spPr bwMode="auto">
          <a:xfrm rot="5400000">
            <a:off x="3826493" y="3315050"/>
            <a:ext cx="266393" cy="3587090"/>
          </a:xfrm>
          <a:prstGeom prst="leftBrace">
            <a:avLst>
              <a:gd name="adj1" fmla="val 8277"/>
              <a:gd name="adj2" fmla="val 50000"/>
            </a:avLst>
          </a:prstGeom>
          <a:noFill/>
          <a:ln w="381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30" name="Left Brace 23"/>
          <p:cNvSpPr>
            <a:spLocks/>
          </p:cNvSpPr>
          <p:nvPr/>
        </p:nvSpPr>
        <p:spPr bwMode="auto">
          <a:xfrm rot="5400000">
            <a:off x="4302963" y="2637810"/>
            <a:ext cx="183926" cy="3532054"/>
          </a:xfrm>
          <a:prstGeom prst="leftBrace">
            <a:avLst>
              <a:gd name="adj1" fmla="val 8385"/>
              <a:gd name="adj2" fmla="val 50000"/>
            </a:avLst>
          </a:prstGeom>
          <a:noFill/>
          <a:ln w="381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31" name="TextBox 30"/>
          <p:cNvSpPr txBox="1"/>
          <p:nvPr/>
        </p:nvSpPr>
        <p:spPr>
          <a:xfrm>
            <a:off x="2756626" y="3881735"/>
            <a:ext cx="3276599" cy="461665"/>
          </a:xfrm>
          <a:prstGeom prst="rect">
            <a:avLst/>
          </a:prstGeom>
          <a:noFill/>
        </p:spPr>
        <p:txBody>
          <a:bodyPr wrap="square" rtlCol="0">
            <a:spAutoFit/>
          </a:bodyPr>
          <a:lstStyle/>
          <a:p>
            <a:pPr algn="ctr"/>
            <a:r>
              <a:rPr lang="en-US" sz="2400" dirty="0"/>
              <a:t>360 payments (30 </a:t>
            </a:r>
            <a:r>
              <a:rPr lang="en-US" sz="2400" dirty="0" err="1"/>
              <a:t>yrs</a:t>
            </a:r>
            <a:r>
              <a:rPr lang="en-US" sz="2400" dirty="0"/>
              <a:t>)</a:t>
            </a:r>
          </a:p>
        </p:txBody>
      </p:sp>
      <p:cxnSp>
        <p:nvCxnSpPr>
          <p:cNvPr id="32" name="Straight Connector 3"/>
          <p:cNvCxnSpPr>
            <a:cxnSpLocks noChangeShapeType="1"/>
          </p:cNvCxnSpPr>
          <p:nvPr/>
        </p:nvCxnSpPr>
        <p:spPr bwMode="auto">
          <a:xfrm>
            <a:off x="1028700" y="5638800"/>
            <a:ext cx="59055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33" name="TextBox 32"/>
          <p:cNvSpPr txBox="1"/>
          <p:nvPr/>
        </p:nvSpPr>
        <p:spPr>
          <a:xfrm>
            <a:off x="2345454" y="4572000"/>
            <a:ext cx="3248005" cy="461665"/>
          </a:xfrm>
          <a:prstGeom prst="rect">
            <a:avLst/>
          </a:prstGeom>
          <a:noFill/>
        </p:spPr>
        <p:txBody>
          <a:bodyPr wrap="none" rtlCol="0">
            <a:spAutoFit/>
          </a:bodyPr>
          <a:lstStyle/>
          <a:p>
            <a:pPr algn="ctr"/>
            <a:r>
              <a:rPr lang="en-US" sz="2400" dirty="0"/>
              <a:t>360 payments (30 </a:t>
            </a:r>
            <a:r>
              <a:rPr lang="en-US" sz="2400" dirty="0" err="1"/>
              <a:t>yrs</a:t>
            </a:r>
            <a:r>
              <a:rPr lang="en-US" sz="2400" dirty="0"/>
              <a:t>)</a:t>
            </a:r>
          </a:p>
        </p:txBody>
      </p:sp>
      <p:sp>
        <p:nvSpPr>
          <p:cNvPr id="34" name="TextBox 11"/>
          <p:cNvSpPr txBox="1">
            <a:spLocks noChangeArrowheads="1"/>
          </p:cNvSpPr>
          <p:nvPr/>
        </p:nvSpPr>
        <p:spPr bwMode="auto">
          <a:xfrm>
            <a:off x="3733800" y="5998495"/>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dirty="0">
                <a:solidFill>
                  <a:srgbClr val="FF0000"/>
                </a:solidFill>
              </a:rPr>
              <a:t>70</a:t>
            </a:r>
          </a:p>
        </p:txBody>
      </p:sp>
      <p:cxnSp>
        <p:nvCxnSpPr>
          <p:cNvPr id="40" name="Straight Connector 20"/>
          <p:cNvCxnSpPr>
            <a:cxnSpLocks noChangeShapeType="1"/>
          </p:cNvCxnSpPr>
          <p:nvPr/>
        </p:nvCxnSpPr>
        <p:spPr bwMode="auto">
          <a:xfrm>
            <a:off x="2624540" y="5277054"/>
            <a:ext cx="5555" cy="60960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41" name="Straight Connector 20"/>
          <p:cNvCxnSpPr>
            <a:cxnSpLocks noChangeShapeType="1"/>
          </p:cNvCxnSpPr>
          <p:nvPr/>
        </p:nvCxnSpPr>
        <p:spPr bwMode="auto">
          <a:xfrm>
            <a:off x="3951154" y="5342504"/>
            <a:ext cx="5555" cy="558004"/>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42" name="Straight Connector 20"/>
          <p:cNvCxnSpPr>
            <a:cxnSpLocks noChangeShapeType="1"/>
          </p:cNvCxnSpPr>
          <p:nvPr/>
        </p:nvCxnSpPr>
        <p:spPr bwMode="auto">
          <a:xfrm>
            <a:off x="5753236" y="5313527"/>
            <a:ext cx="5555" cy="60960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18" name="Straight Connector 20"/>
          <p:cNvCxnSpPr>
            <a:cxnSpLocks noChangeShapeType="1"/>
          </p:cNvCxnSpPr>
          <p:nvPr/>
        </p:nvCxnSpPr>
        <p:spPr bwMode="auto">
          <a:xfrm>
            <a:off x="6160954" y="5257800"/>
            <a:ext cx="5555" cy="60960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20" name="TextBox 18"/>
          <p:cNvSpPr txBox="1">
            <a:spLocks noChangeArrowheads="1"/>
          </p:cNvSpPr>
          <p:nvPr/>
        </p:nvSpPr>
        <p:spPr bwMode="auto">
          <a:xfrm>
            <a:off x="5943600" y="5998495"/>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dirty="0"/>
              <a:t>90</a:t>
            </a:r>
          </a:p>
        </p:txBody>
      </p:sp>
      <p:sp>
        <p:nvSpPr>
          <p:cNvPr id="21" name="TextBox 18"/>
          <p:cNvSpPr txBox="1">
            <a:spLocks noChangeArrowheads="1"/>
          </p:cNvSpPr>
          <p:nvPr/>
        </p:nvSpPr>
        <p:spPr bwMode="auto">
          <a:xfrm>
            <a:off x="5492091" y="5998495"/>
            <a:ext cx="527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dirty="0"/>
              <a:t>88</a:t>
            </a:r>
          </a:p>
        </p:txBody>
      </p:sp>
    </p:spTree>
    <p:extLst>
      <p:ext uri="{BB962C8B-B14F-4D97-AF65-F5344CB8AC3E}">
        <p14:creationId xmlns:p14="http://schemas.microsoft.com/office/powerpoint/2010/main" val="26686531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1" nodeType="clickEffect">
                                  <p:stCondLst>
                                    <p:cond delay="0"/>
                                  </p:stCondLst>
                                  <p:childTnLst>
                                    <p:animEffect transition="out" filter="fade">
                                      <p:cBhvr>
                                        <p:cTn id="12" dur="500"/>
                                        <p:tgtEl>
                                          <p:spTgt spid="30"/>
                                        </p:tgtEl>
                                      </p:cBhvr>
                                    </p:animEffect>
                                    <p:set>
                                      <p:cBhvr>
                                        <p:cTn id="13" dur="1" fill="hold">
                                          <p:stCondLst>
                                            <p:cond delay="499"/>
                                          </p:stCondLst>
                                        </p:cTn>
                                        <p:tgtEl>
                                          <p:spTgt spid="30"/>
                                        </p:tgtEl>
                                        <p:attrNameLst>
                                          <p:attrName>style.visibility</p:attrName>
                                        </p:attrNameLst>
                                      </p:cBhvr>
                                      <p:to>
                                        <p:strVal val="hidden"/>
                                      </p:to>
                                    </p:set>
                                  </p:childTnLst>
                                </p:cTn>
                              </p:par>
                              <p:par>
                                <p:cTn id="14" presetID="10" presetClass="exit" presetSubtype="0" fill="hold" grpId="1" nodeType="withEffect">
                                  <p:stCondLst>
                                    <p:cond delay="0"/>
                                  </p:stCondLst>
                                  <p:childTnLst>
                                    <p:animEffect transition="out" filter="fade">
                                      <p:cBhvr>
                                        <p:cTn id="15" dur="500"/>
                                        <p:tgtEl>
                                          <p:spTgt spid="31"/>
                                        </p:tgtEl>
                                      </p:cBhvr>
                                    </p:animEffect>
                                    <p:set>
                                      <p:cBhvr>
                                        <p:cTn id="16" dur="1" fill="hold">
                                          <p:stCondLst>
                                            <p:cond delay="499"/>
                                          </p:stCondLst>
                                        </p:cTn>
                                        <p:tgtEl>
                                          <p:spTgt spid="31"/>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0" presetClass="entr" presetSubtype="0" fill="hold" grpId="1"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29"/>
                                        </p:tgtEl>
                                      </p:cBhvr>
                                    </p:animEffect>
                                    <p:set>
                                      <p:cBhvr>
                                        <p:cTn id="30" dur="1" fill="hold">
                                          <p:stCondLst>
                                            <p:cond delay="499"/>
                                          </p:stCondLst>
                                        </p:cTn>
                                        <p:tgtEl>
                                          <p:spTgt spid="29"/>
                                        </p:tgtEl>
                                        <p:attrNameLst>
                                          <p:attrName>style.visibility</p:attrName>
                                        </p:attrNameLst>
                                      </p:cBhvr>
                                      <p:to>
                                        <p:strVal val="hidden"/>
                                      </p:to>
                                    </p:set>
                                  </p:childTnLst>
                                </p:cTn>
                              </p:par>
                              <p:par>
                                <p:cTn id="31" presetID="10" presetClass="exit" presetSubtype="0" fill="hold" grpId="2" nodeType="withEffect">
                                  <p:stCondLst>
                                    <p:cond delay="0"/>
                                  </p:stCondLst>
                                  <p:childTnLst>
                                    <p:animEffect transition="out" filter="fade">
                                      <p:cBhvr>
                                        <p:cTn id="32" dur="500"/>
                                        <p:tgtEl>
                                          <p:spTgt spid="33"/>
                                        </p:tgtEl>
                                      </p:cBhvr>
                                    </p:animEffect>
                                    <p:set>
                                      <p:cBhvr>
                                        <p:cTn id="33" dur="1" fill="hold">
                                          <p:stCondLst>
                                            <p:cond delay="499"/>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9" grpId="1" animBg="1"/>
      <p:bldP spid="30" grpId="0" animBg="1"/>
      <p:bldP spid="30" grpId="1" animBg="1"/>
      <p:bldP spid="31" grpId="0"/>
      <p:bldP spid="31" grpId="1"/>
      <p:bldP spid="33" grpId="0"/>
      <p:bldP spid="33" grpId="1"/>
      <p:bldP spid="33" grpId="2"/>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138" name="Group 10"/>
          <p:cNvGrpSpPr>
            <a:grpSpLocks/>
          </p:cNvGrpSpPr>
          <p:nvPr/>
        </p:nvGrpSpPr>
        <p:grpSpPr bwMode="auto">
          <a:xfrm>
            <a:off x="4425950" y="1582222"/>
            <a:ext cx="3459163" cy="1697037"/>
            <a:chOff x="6232396" y="935036"/>
            <a:chExt cx="2532062" cy="2189163"/>
          </a:xfrm>
        </p:grpSpPr>
        <p:sp>
          <p:nvSpPr>
            <p:cNvPr id="41" name="Rectangle 40"/>
            <p:cNvSpPr/>
            <p:nvPr/>
          </p:nvSpPr>
          <p:spPr>
            <a:xfrm>
              <a:off x="6232396" y="935036"/>
              <a:ext cx="2532062" cy="21891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1157" name="TextBox 21"/>
            <p:cNvSpPr txBox="1">
              <a:spLocks noChangeArrowheads="1"/>
            </p:cNvSpPr>
            <p:nvPr/>
          </p:nvSpPr>
          <p:spPr bwMode="auto">
            <a:xfrm>
              <a:off x="6590996" y="935039"/>
              <a:ext cx="1893887" cy="476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solidFill>
                    <a:schemeClr val="bg1"/>
                  </a:solidFill>
                </a:rPr>
                <a:t>No SBP</a:t>
              </a:r>
            </a:p>
          </p:txBody>
        </p:sp>
      </p:grpSp>
      <p:sp>
        <p:nvSpPr>
          <p:cNvPr id="91139" name="Rectangle 167940"/>
          <p:cNvSpPr>
            <a:spLocks noChangeArrowheads="1"/>
          </p:cNvSpPr>
          <p:nvPr/>
        </p:nvSpPr>
        <p:spPr bwMode="auto">
          <a:xfrm>
            <a:off x="2255838" y="1606034"/>
            <a:ext cx="2170112" cy="1671638"/>
          </a:xfrm>
          <a:prstGeom prst="rect">
            <a:avLst/>
          </a:prstGeom>
          <a:solidFill>
            <a:srgbClr val="FFFF00"/>
          </a:solidFill>
          <a:ln w="9525" algn="ctr">
            <a:solidFill>
              <a:schemeClr val="tx1"/>
            </a:solidFill>
            <a:round/>
            <a:headEnd/>
            <a:tailEnd/>
          </a:ln>
        </p:spPr>
        <p:txBody>
          <a:bodyP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grpSp>
        <p:nvGrpSpPr>
          <p:cNvPr id="91141" name="Group 10"/>
          <p:cNvGrpSpPr>
            <a:grpSpLocks/>
          </p:cNvGrpSpPr>
          <p:nvPr/>
        </p:nvGrpSpPr>
        <p:grpSpPr bwMode="auto">
          <a:xfrm>
            <a:off x="1219200" y="1606034"/>
            <a:ext cx="1027113" cy="1695450"/>
            <a:chOff x="6232396" y="935036"/>
            <a:chExt cx="2532062" cy="2189163"/>
          </a:xfrm>
          <a:solidFill>
            <a:srgbClr val="92D050"/>
          </a:solidFill>
        </p:grpSpPr>
        <p:sp>
          <p:nvSpPr>
            <p:cNvPr id="7" name="Rectangle 6"/>
            <p:cNvSpPr/>
            <p:nvPr/>
          </p:nvSpPr>
          <p:spPr>
            <a:xfrm>
              <a:off x="6232396" y="935036"/>
              <a:ext cx="2532062" cy="2189163"/>
            </a:xfrm>
            <a:prstGeom prst="rect">
              <a:avLst/>
            </a:prstGeom>
            <a:grp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1155" name="TextBox 21"/>
            <p:cNvSpPr txBox="1">
              <a:spLocks noChangeArrowheads="1"/>
            </p:cNvSpPr>
            <p:nvPr/>
          </p:nvSpPr>
          <p:spPr bwMode="auto">
            <a:xfrm>
              <a:off x="6590996" y="935039"/>
              <a:ext cx="1893887" cy="312077"/>
            </a:xfrm>
            <a:prstGeom prst="rect">
              <a:avLst/>
            </a:prstGeom>
            <a:grpFill/>
            <a:ln w="9525">
              <a:noFill/>
              <a:miter lim="800000"/>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dirty="0"/>
                <a:t>SBP</a:t>
              </a:r>
            </a:p>
          </p:txBody>
        </p:sp>
      </p:grpSp>
      <p:cxnSp>
        <p:nvCxnSpPr>
          <p:cNvPr id="9" name="Straight Connector 8"/>
          <p:cNvCxnSpPr/>
          <p:nvPr/>
        </p:nvCxnSpPr>
        <p:spPr>
          <a:xfrm>
            <a:off x="1219200" y="1606034"/>
            <a:ext cx="7938" cy="168433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Group 12"/>
          <p:cNvGrpSpPr>
            <a:grpSpLocks/>
          </p:cNvGrpSpPr>
          <p:nvPr/>
        </p:nvGrpSpPr>
        <p:grpSpPr bwMode="auto">
          <a:xfrm>
            <a:off x="1860550" y="1606034"/>
            <a:ext cx="3027363" cy="1695450"/>
            <a:chOff x="5746371" y="1669677"/>
            <a:chExt cx="1609352" cy="1452936"/>
          </a:xfrm>
        </p:grpSpPr>
        <p:cxnSp>
          <p:nvCxnSpPr>
            <p:cNvPr id="14" name="Straight Connector 13"/>
            <p:cNvCxnSpPr/>
            <p:nvPr/>
          </p:nvCxnSpPr>
          <p:spPr>
            <a:xfrm flipH="1">
              <a:off x="5951443" y="1669677"/>
              <a:ext cx="0" cy="1452936"/>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06767" y="1696886"/>
              <a:ext cx="3376" cy="1425727"/>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1151" name="TextBox 38"/>
            <p:cNvSpPr txBox="1">
              <a:spLocks noChangeArrowheads="1"/>
            </p:cNvSpPr>
            <p:nvPr/>
          </p:nvSpPr>
          <p:spPr bwMode="auto">
            <a:xfrm>
              <a:off x="5746371" y="2465613"/>
              <a:ext cx="499234" cy="500928"/>
            </a:xfrm>
            <a:prstGeom prst="rect">
              <a:avLst/>
            </a:prstGeom>
            <a:solidFill>
              <a:schemeClr val="bg1"/>
            </a:solidFill>
            <a:ln w="9525">
              <a:solidFill>
                <a:srgbClr val="FF0000"/>
              </a:solidFill>
              <a:miter lim="800000"/>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600" b="1"/>
                <a:t>25th month</a:t>
              </a:r>
            </a:p>
          </p:txBody>
        </p:sp>
        <p:sp>
          <p:nvSpPr>
            <p:cNvPr id="91152" name="TextBox 39"/>
            <p:cNvSpPr txBox="1">
              <a:spLocks noChangeArrowheads="1"/>
            </p:cNvSpPr>
            <p:nvPr/>
          </p:nvSpPr>
          <p:spPr bwMode="auto">
            <a:xfrm>
              <a:off x="6865273" y="2451663"/>
              <a:ext cx="490450" cy="500928"/>
            </a:xfrm>
            <a:prstGeom prst="rect">
              <a:avLst/>
            </a:prstGeom>
            <a:solidFill>
              <a:schemeClr val="bg1"/>
            </a:solidFill>
            <a:ln w="9525">
              <a:solidFill>
                <a:srgbClr val="FF0000"/>
              </a:solidFill>
              <a:miter lim="800000"/>
              <a:headEnd/>
              <a:tailEnd/>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1600" b="1"/>
                <a:t>36th month</a:t>
              </a:r>
            </a:p>
          </p:txBody>
        </p:sp>
        <p:sp>
          <p:nvSpPr>
            <p:cNvPr id="18" name="Left-Right Arrow 17"/>
            <p:cNvSpPr/>
            <p:nvPr/>
          </p:nvSpPr>
          <p:spPr>
            <a:xfrm>
              <a:off x="5991951" y="1736338"/>
              <a:ext cx="1103001" cy="455743"/>
            </a:xfrm>
            <a:prstGeom prst="lef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rPr>
                <a:t>1year</a:t>
              </a:r>
            </a:p>
          </p:txBody>
        </p:sp>
      </p:grpSp>
      <p:cxnSp>
        <p:nvCxnSpPr>
          <p:cNvPr id="19" name="Straight Connector 18"/>
          <p:cNvCxnSpPr/>
          <p:nvPr/>
        </p:nvCxnSpPr>
        <p:spPr>
          <a:xfrm>
            <a:off x="7885113" y="1582222"/>
            <a:ext cx="6350" cy="171926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1219200" y="3279259"/>
            <a:ext cx="6705600" cy="2222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1146" name="Oval 71"/>
          <p:cNvSpPr>
            <a:spLocks noChangeArrowheads="1"/>
          </p:cNvSpPr>
          <p:nvPr/>
        </p:nvSpPr>
        <p:spPr bwMode="auto">
          <a:xfrm>
            <a:off x="1066799" y="3103083"/>
            <a:ext cx="331789" cy="290476"/>
          </a:xfrm>
          <a:prstGeom prst="ellipse">
            <a:avLst/>
          </a:prstGeom>
          <a:solidFill>
            <a:srgbClr val="FF0000"/>
          </a:solidFill>
          <a:ln w="28575" algn="ctr">
            <a:solidFill>
              <a:schemeClr val="tx1"/>
            </a:solidFill>
            <a:round/>
            <a:headEnd/>
            <a:tailEnd/>
          </a:ln>
        </p:spPr>
        <p:txBody>
          <a:bodyPr anchor="ctr"/>
          <a:lstStyle>
            <a:lvl1pPr defTabSz="1357313">
              <a:defRPr>
                <a:solidFill>
                  <a:schemeClr val="tx1"/>
                </a:solidFill>
                <a:latin typeface="Arial" panose="020B0604020202020204" pitchFamily="34" charset="0"/>
              </a:defRPr>
            </a:lvl1pPr>
            <a:lvl2pPr marL="742950" indent="-285750" defTabSz="1357313">
              <a:defRPr>
                <a:solidFill>
                  <a:schemeClr val="tx1"/>
                </a:solidFill>
                <a:latin typeface="Arial" panose="020B0604020202020204" pitchFamily="34" charset="0"/>
              </a:defRPr>
            </a:lvl2pPr>
            <a:lvl3pPr marL="1143000" indent="-228600" defTabSz="1357313">
              <a:defRPr>
                <a:solidFill>
                  <a:schemeClr val="tx1"/>
                </a:solidFill>
                <a:latin typeface="Arial" panose="020B0604020202020204" pitchFamily="34" charset="0"/>
              </a:defRPr>
            </a:lvl3pPr>
            <a:lvl4pPr marL="1600200" indent="-228600" defTabSz="1357313">
              <a:defRPr>
                <a:solidFill>
                  <a:schemeClr val="tx1"/>
                </a:solidFill>
                <a:latin typeface="Arial" panose="020B0604020202020204" pitchFamily="34" charset="0"/>
              </a:defRPr>
            </a:lvl4pPr>
            <a:lvl5pPr marL="2057400" indent="-228600" defTabSz="1357313">
              <a:defRPr>
                <a:solidFill>
                  <a:schemeClr val="tx1"/>
                </a:solidFill>
                <a:latin typeface="Arial" panose="020B0604020202020204" pitchFamily="34" charset="0"/>
              </a:defRPr>
            </a:lvl5pPr>
            <a:lvl6pPr marL="2514600" indent="-228600" defTabSz="1357313" eaLnBrk="0" fontAlgn="base" hangingPunct="0">
              <a:spcBef>
                <a:spcPct val="0"/>
              </a:spcBef>
              <a:spcAft>
                <a:spcPct val="0"/>
              </a:spcAft>
              <a:defRPr>
                <a:solidFill>
                  <a:schemeClr val="tx1"/>
                </a:solidFill>
                <a:latin typeface="Arial" panose="020B0604020202020204" pitchFamily="34" charset="0"/>
              </a:defRPr>
            </a:lvl6pPr>
            <a:lvl7pPr marL="2971800" indent="-228600" defTabSz="1357313" eaLnBrk="0" fontAlgn="base" hangingPunct="0">
              <a:spcBef>
                <a:spcPct val="0"/>
              </a:spcBef>
              <a:spcAft>
                <a:spcPct val="0"/>
              </a:spcAft>
              <a:defRPr>
                <a:solidFill>
                  <a:schemeClr val="tx1"/>
                </a:solidFill>
                <a:latin typeface="Arial" panose="020B0604020202020204" pitchFamily="34" charset="0"/>
              </a:defRPr>
            </a:lvl7pPr>
            <a:lvl8pPr marL="3429000" indent="-228600" defTabSz="1357313" eaLnBrk="0" fontAlgn="base" hangingPunct="0">
              <a:spcBef>
                <a:spcPct val="0"/>
              </a:spcBef>
              <a:spcAft>
                <a:spcPct val="0"/>
              </a:spcAft>
              <a:defRPr>
                <a:solidFill>
                  <a:schemeClr val="tx1"/>
                </a:solidFill>
                <a:latin typeface="Arial" panose="020B0604020202020204" pitchFamily="34" charset="0"/>
              </a:defRPr>
            </a:lvl8pPr>
            <a:lvl9pPr marL="3886200" indent="-228600" defTabSz="1357313"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b="1" dirty="0"/>
          </a:p>
        </p:txBody>
      </p:sp>
      <p:sp>
        <p:nvSpPr>
          <p:cNvPr id="167937" name="Rectangle 167936"/>
          <p:cNvSpPr/>
          <p:nvPr/>
        </p:nvSpPr>
        <p:spPr>
          <a:xfrm>
            <a:off x="457200" y="4134922"/>
            <a:ext cx="8229600" cy="2646878"/>
          </a:xfrm>
          <a:prstGeom prst="rect">
            <a:avLst/>
          </a:prstGeom>
        </p:spPr>
        <p:txBody>
          <a:bodyPr>
            <a:spAutoFit/>
          </a:bodyPr>
          <a:lstStyle/>
          <a:p>
            <a:pPr marL="285750" indent="-285750" eaLnBrk="1" hangingPunct="1">
              <a:lnSpc>
                <a:spcPct val="90000"/>
              </a:lnSpc>
              <a:buFont typeface="Arial" panose="020B0604020202020204" pitchFamily="34" charset="0"/>
              <a:buChar char="•"/>
              <a:defRPr/>
            </a:pPr>
            <a:r>
              <a:rPr lang="en-US" altLang="en-US" sz="2000" dirty="0"/>
              <a:t>Termination during one-time, one-year window between 25th and 36th month after start of pay for SBP only</a:t>
            </a:r>
          </a:p>
          <a:p>
            <a:pPr marL="285750" indent="-285750" eaLnBrk="1" hangingPunct="1">
              <a:lnSpc>
                <a:spcPct val="90000"/>
              </a:lnSpc>
              <a:buFont typeface="Arial" panose="020B0604020202020204" pitchFamily="34" charset="0"/>
              <a:buChar char="•"/>
              <a:defRPr/>
            </a:pPr>
            <a:r>
              <a:rPr lang="en-US" altLang="en-US" sz="2000" dirty="0"/>
              <a:t>Spouse concurrence required</a:t>
            </a:r>
          </a:p>
          <a:p>
            <a:pPr marL="285750" indent="-285750" eaLnBrk="1" hangingPunct="1">
              <a:lnSpc>
                <a:spcPct val="90000"/>
              </a:lnSpc>
              <a:buFont typeface="Arial" panose="020B0604020202020204" pitchFamily="34" charset="0"/>
              <a:buChar char="•"/>
              <a:defRPr/>
            </a:pPr>
            <a:r>
              <a:rPr lang="en-US" altLang="en-US" sz="2000" dirty="0"/>
              <a:t>Barred from future enrollment </a:t>
            </a:r>
          </a:p>
          <a:p>
            <a:pPr marL="285750" indent="-285750" eaLnBrk="1" hangingPunct="1">
              <a:lnSpc>
                <a:spcPct val="90000"/>
              </a:lnSpc>
              <a:buFont typeface="Arial" panose="020B0604020202020204" pitchFamily="34" charset="0"/>
              <a:buChar char="•"/>
              <a:defRPr/>
            </a:pPr>
            <a:r>
              <a:rPr lang="en-US" altLang="en-US" sz="2000" dirty="0"/>
              <a:t>No refund of past premiums</a:t>
            </a:r>
          </a:p>
          <a:p>
            <a:pPr marL="285750" indent="-285750" eaLnBrk="1" hangingPunct="1">
              <a:lnSpc>
                <a:spcPct val="90000"/>
              </a:lnSpc>
              <a:buFont typeface="Arial" panose="020B0604020202020204" pitchFamily="34" charset="0"/>
              <a:buChar char="•"/>
              <a:defRPr/>
            </a:pPr>
            <a:r>
              <a:rPr lang="en-US" altLang="en-US" sz="2000" dirty="0"/>
              <a:t>Law change acknowledges need for flexibility</a:t>
            </a:r>
          </a:p>
          <a:p>
            <a:pPr marL="285750" indent="-285750" eaLnBrk="1" hangingPunct="1">
              <a:lnSpc>
                <a:spcPct val="90000"/>
              </a:lnSpc>
              <a:buFont typeface="Arial" panose="020B0604020202020204" pitchFamily="34" charset="0"/>
              <a:buChar char="•"/>
              <a:defRPr/>
            </a:pPr>
            <a:r>
              <a:rPr lang="en-US" altLang="en-US" sz="2000" dirty="0">
                <a:solidFill>
                  <a:srgbClr val="FF0000"/>
                </a:solidFill>
              </a:rPr>
              <a:t>No termination feature for RCSBP because coverage                    was already received at this point</a:t>
            </a:r>
            <a:endParaRPr lang="en-US" altLang="en-US" sz="2000" dirty="0"/>
          </a:p>
          <a:p>
            <a:pPr eaLnBrk="1" hangingPunct="1">
              <a:lnSpc>
                <a:spcPct val="110000"/>
              </a:lnSpc>
              <a:defRPr/>
            </a:pPr>
            <a:endParaRPr lang="en-US" altLang="en-US" sz="2000" dirty="0">
              <a:solidFill>
                <a:srgbClr val="FF0000"/>
              </a:solidFill>
            </a:endParaRPr>
          </a:p>
        </p:txBody>
      </p:sp>
      <p:sp>
        <p:nvSpPr>
          <p:cNvPr id="91148" name="TextBox 21"/>
          <p:cNvSpPr txBox="1">
            <a:spLocks noChangeArrowheads="1"/>
          </p:cNvSpPr>
          <p:nvPr/>
        </p:nvSpPr>
        <p:spPr bwMode="auto">
          <a:xfrm>
            <a:off x="2246313" y="2139434"/>
            <a:ext cx="21796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b="1"/>
              <a:t>Termination Period</a:t>
            </a:r>
          </a:p>
        </p:txBody>
      </p:sp>
      <p:sp>
        <p:nvSpPr>
          <p:cNvPr id="22" name="Rectangle 2"/>
          <p:cNvSpPr>
            <a:spLocks noGrp="1" noChangeArrowheads="1"/>
          </p:cNvSpPr>
          <p:nvPr>
            <p:ph type="title"/>
          </p:nvPr>
        </p:nvSpPr>
        <p:spPr bwMode="auto">
          <a:xfrm>
            <a:off x="457200" y="659884"/>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SBP Termination Feature</a:t>
            </a:r>
          </a:p>
        </p:txBody>
      </p:sp>
      <p:sp>
        <p:nvSpPr>
          <p:cNvPr id="2" name="Rectangle 1"/>
          <p:cNvSpPr/>
          <p:nvPr/>
        </p:nvSpPr>
        <p:spPr>
          <a:xfrm>
            <a:off x="467859" y="3432282"/>
            <a:ext cx="1524000" cy="646331"/>
          </a:xfrm>
          <a:prstGeom prst="rect">
            <a:avLst/>
          </a:prstGeom>
        </p:spPr>
        <p:txBody>
          <a:bodyPr wrap="square">
            <a:spAutoFit/>
          </a:bodyPr>
          <a:lstStyle/>
          <a:p>
            <a:pPr algn="ctr"/>
            <a:r>
              <a:rPr lang="en-US" altLang="en-US" b="1" dirty="0"/>
              <a:t>Retired Pay</a:t>
            </a:r>
          </a:p>
          <a:p>
            <a:pPr algn="ctr"/>
            <a:r>
              <a:rPr lang="en-US" altLang="en-US" b="1" dirty="0"/>
              <a:t>Starts </a:t>
            </a:r>
          </a:p>
        </p:txBody>
      </p:sp>
    </p:spTree>
    <p:extLst>
      <p:ext uri="{BB962C8B-B14F-4D97-AF65-F5344CB8AC3E}">
        <p14:creationId xmlns:p14="http://schemas.microsoft.com/office/powerpoint/2010/main" val="1440948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12" name="Rectangle 120"/>
          <p:cNvSpPr>
            <a:spLocks noGrp="1" noChangeArrowheads="1"/>
          </p:cNvSpPr>
          <p:nvPr>
            <p:ph type="title"/>
          </p:nvPr>
        </p:nvSpPr>
        <p:spPr bwMode="auto">
          <a:xfrm>
            <a:off x="685800" y="685800"/>
            <a:ext cx="77724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THE BOTTOM LINE</a:t>
            </a:r>
            <a:endParaRPr lang="en-US" altLang="en-US" sz="3600" b="1" dirty="0">
              <a:solidFill>
                <a:schemeClr val="accent2"/>
              </a:solidFill>
              <a:latin typeface="Arial" panose="020B0604020202020204" pitchFamily="34" charset="0"/>
            </a:endParaRPr>
          </a:p>
        </p:txBody>
      </p:sp>
      <p:sp>
        <p:nvSpPr>
          <p:cNvPr id="8313" name="Rectangle 121"/>
          <p:cNvSpPr>
            <a:spLocks noGrp="1" noChangeArrowheads="1"/>
          </p:cNvSpPr>
          <p:nvPr>
            <p:ph type="body" sz="half" idx="1"/>
          </p:nvPr>
        </p:nvSpPr>
        <p:spPr bwMode="auto">
          <a:xfrm>
            <a:off x="762000" y="1676400"/>
            <a:ext cx="7543800"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algn="ctr" eaLnBrk="1" hangingPunct="1">
              <a:buFontTx/>
              <a:buNone/>
            </a:pPr>
            <a:r>
              <a:rPr lang="en-US" altLang="en-US" sz="3600" dirty="0">
                <a:latin typeface="Arial" panose="020B0604020202020204" pitchFamily="34" charset="0"/>
              </a:rPr>
              <a:t>If the RC Soldier dies prior to receipt of retired pay the retired pay never pays out.</a:t>
            </a:r>
          </a:p>
        </p:txBody>
      </p:sp>
      <p:grpSp>
        <p:nvGrpSpPr>
          <p:cNvPr id="11" name="Group 10"/>
          <p:cNvGrpSpPr/>
          <p:nvPr/>
        </p:nvGrpSpPr>
        <p:grpSpPr>
          <a:xfrm>
            <a:off x="3048000" y="3657600"/>
            <a:ext cx="2759816" cy="2057400"/>
            <a:chOff x="3048000" y="3657600"/>
            <a:chExt cx="2759816" cy="205740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8184" y="3733800"/>
              <a:ext cx="2355832" cy="1759603"/>
            </a:xfrm>
            <a:prstGeom prst="rect">
              <a:avLst/>
            </a:prstGeom>
          </p:spPr>
        </p:pic>
        <p:sp>
          <p:nvSpPr>
            <p:cNvPr id="3" name="Oval 2"/>
            <p:cNvSpPr/>
            <p:nvPr/>
          </p:nvSpPr>
          <p:spPr bwMode="auto">
            <a:xfrm>
              <a:off x="3048000" y="3657600"/>
              <a:ext cx="2759816" cy="2057400"/>
            </a:xfrm>
            <a:prstGeom prst="ellipse">
              <a:avLst/>
            </a:prstGeom>
            <a:noFill/>
            <a:ln w="508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3573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6" name="Straight Connector 5"/>
            <p:cNvCxnSpPr/>
            <p:nvPr/>
          </p:nvCxnSpPr>
          <p:spPr bwMode="auto">
            <a:xfrm flipV="1">
              <a:off x="3084384" y="4191000"/>
              <a:ext cx="2539632" cy="845609"/>
            </a:xfrm>
            <a:prstGeom prst="line">
              <a:avLst/>
            </a:prstGeom>
            <a:solidFill>
              <a:schemeClr val="accent1"/>
            </a:solidFill>
            <a:ln w="47625" cap="flat" cmpd="sng" algn="ctr">
              <a:solidFill>
                <a:srgbClr val="FF0000"/>
              </a:solidFill>
              <a:prstDash val="solid"/>
              <a:round/>
              <a:headEnd type="none" w="med" len="med"/>
              <a:tailEnd type="none" w="med" len="med"/>
            </a:ln>
            <a:effectLst/>
          </p:spPr>
        </p:cxnSp>
      </p:grpSp>
    </p:spTree>
    <p:extLst>
      <p:ext uri="{BB962C8B-B14F-4D97-AF65-F5344CB8AC3E}">
        <p14:creationId xmlns:p14="http://schemas.microsoft.com/office/powerpoint/2010/main" val="360662120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bwMode="auto">
          <a:xfrm>
            <a:off x="457200" y="685799"/>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Termination Feature</a:t>
            </a:r>
          </a:p>
        </p:txBody>
      </p:sp>
      <p:sp>
        <p:nvSpPr>
          <p:cNvPr id="14339" name="Rectangle 3"/>
          <p:cNvSpPr>
            <a:spLocks noGrp="1" noChangeArrowheads="1"/>
          </p:cNvSpPr>
          <p:nvPr>
            <p:ph idx="1"/>
          </p:nvPr>
        </p:nvSpPr>
        <p:spPr bwMode="auto">
          <a:xfrm>
            <a:off x="457200" y="1722437"/>
            <a:ext cx="8229600" cy="4525963"/>
          </a:xfrm>
          <a:ln w="12700">
            <a:miter lim="800000"/>
            <a:headEnd/>
            <a:tailEnd/>
          </a:ln>
        </p:spPr>
        <p:txBody>
          <a:bodyPr vert="horz" wrap="square" lIns="90488" tIns="44450" rIns="90488" bIns="44450" numCol="1" anchor="t" anchorCtr="0" compatLnSpc="1">
            <a:prstTxWarp prst="textNoShape">
              <a:avLst/>
            </a:prstTxWarp>
            <a:normAutofit/>
          </a:bodyPr>
          <a:lstStyle/>
          <a:p>
            <a:pPr marL="457200" indent="-457200" algn="l" eaLnBrk="1" hangingPunct="1">
              <a:buFont typeface="Arial" panose="020B0604020202020204" pitchFamily="34" charset="0"/>
              <a:buChar char="•"/>
              <a:defRPr/>
            </a:pPr>
            <a:r>
              <a:rPr lang="en-US" sz="2800" dirty="0">
                <a:solidFill>
                  <a:schemeClr val="tx1"/>
                </a:solidFill>
              </a:rPr>
              <a:t>To terminate you must complete a DD Form 2656-2, obtain your spouse or former spouse concurrence </a:t>
            </a:r>
          </a:p>
          <a:p>
            <a:pPr marL="457200" indent="-457200" algn="l" eaLnBrk="1" hangingPunct="1">
              <a:buFont typeface="Arial" panose="020B0604020202020204" pitchFamily="34" charset="0"/>
              <a:buChar char="•"/>
              <a:defRPr/>
            </a:pPr>
            <a:r>
              <a:rPr lang="en-US" sz="2800" dirty="0">
                <a:solidFill>
                  <a:schemeClr val="tx1"/>
                </a:solidFill>
              </a:rPr>
              <a:t>Must submit to DFAS during the period between your 25th and 36th month following retirement (receipt of pay)</a:t>
            </a:r>
          </a:p>
          <a:p>
            <a:pPr marL="457200" indent="-457200" algn="l" eaLnBrk="1" hangingPunct="1">
              <a:buFont typeface="Arial" panose="020B0604020202020204" pitchFamily="34" charset="0"/>
              <a:buChar char="•"/>
              <a:defRPr/>
            </a:pPr>
            <a:r>
              <a:rPr lang="en-US" sz="2800" dirty="0">
                <a:solidFill>
                  <a:schemeClr val="tx1"/>
                </a:solidFill>
              </a:rPr>
              <a:t>DD Form 2656-2 cannot be signed prior to    start of 25th month following        commencement of retired pay</a:t>
            </a:r>
          </a:p>
        </p:txBody>
      </p:sp>
    </p:spTree>
    <p:extLst>
      <p:ext uri="{BB962C8B-B14F-4D97-AF65-F5344CB8AC3E}">
        <p14:creationId xmlns:p14="http://schemas.microsoft.com/office/powerpoint/2010/main" val="426440567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8229600" cy="884238"/>
          </a:xfrm>
        </p:spPr>
        <p:txBody>
          <a:bodyPr/>
          <a:lstStyle/>
          <a:p>
            <a:pPr eaLnBrk="1" hangingPunct="1">
              <a:defRPr/>
            </a:pPr>
            <a:r>
              <a:rPr lang="en-US" sz="3600" b="1" u="sng" dirty="0">
                <a:solidFill>
                  <a:schemeClr val="tx1"/>
                </a:solidFill>
              </a:rPr>
              <a:t>RCSBP Election and Active Duty or Medical Retirement</a:t>
            </a:r>
            <a:br>
              <a:rPr lang="en-US" sz="3600" b="1" u="sng" dirty="0">
                <a:solidFill>
                  <a:schemeClr val="tx1"/>
                </a:solidFill>
              </a:rPr>
            </a:br>
            <a:endParaRPr lang="en-US" sz="3600" dirty="0">
              <a:solidFill>
                <a:schemeClr val="tx1"/>
              </a:solidFill>
            </a:endParaRPr>
          </a:p>
        </p:txBody>
      </p:sp>
      <p:sp>
        <p:nvSpPr>
          <p:cNvPr id="80898" name="Content Placeholder 2"/>
          <p:cNvSpPr>
            <a:spLocks noGrp="1"/>
          </p:cNvSpPr>
          <p:nvPr>
            <p:ph idx="1"/>
          </p:nvPr>
        </p:nvSpPr>
        <p:spPr bwMode="auto">
          <a:xfrm>
            <a:off x="457200" y="2103438"/>
            <a:ext cx="8229600" cy="3840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latin typeface="Arial" panose="020B0604020202020204" pitchFamily="34" charset="0"/>
              </a:rPr>
              <a:t>What happens to my RCSBP election if I have a regular or medical retirement?</a:t>
            </a:r>
          </a:p>
          <a:p>
            <a:pPr lvl="1" eaLnBrk="1" hangingPunct="1"/>
            <a:r>
              <a:rPr lang="en-US" altLang="en-US" sz="2400" dirty="0">
                <a:latin typeface="Arial" panose="020B0604020202020204" pitchFamily="34" charset="0"/>
              </a:rPr>
              <a:t>RCSBP election has no affect on regular or medical retirement</a:t>
            </a:r>
          </a:p>
          <a:p>
            <a:pPr lvl="1" eaLnBrk="1" hangingPunct="1"/>
            <a:r>
              <a:rPr lang="en-US" altLang="en-US" sz="2400" dirty="0">
                <a:latin typeface="Arial" panose="020B0604020202020204" pitchFamily="34" charset="0"/>
              </a:rPr>
              <a:t>Must make separate SBP election</a:t>
            </a:r>
          </a:p>
          <a:p>
            <a:pPr lvl="1" eaLnBrk="1" hangingPunct="1"/>
            <a:r>
              <a:rPr lang="en-US" altLang="en-US" sz="2400" dirty="0">
                <a:latin typeface="Arial" panose="020B0604020202020204" pitchFamily="34" charset="0"/>
              </a:rPr>
              <a:t>There is no cost for RCSBP coverage already received prior to regular or medical retirement</a:t>
            </a:r>
          </a:p>
        </p:txBody>
      </p:sp>
      <p:sp>
        <p:nvSpPr>
          <p:cNvPr id="4" name="Rectangle 2"/>
          <p:cNvSpPr txBox="1">
            <a:spLocks noChangeArrowheads="1"/>
          </p:cNvSpPr>
          <p:nvPr/>
        </p:nvSpPr>
        <p:spPr bwMode="auto">
          <a:xfrm>
            <a:off x="381000" y="685800"/>
            <a:ext cx="8001000" cy="990600"/>
          </a:xfrm>
          <a:prstGeom prst="rect">
            <a:avLst/>
          </a:prstGeom>
          <a:ln w="12700">
            <a:miter lim="800000"/>
            <a:headEnd/>
            <a:tailEnd/>
          </a:ln>
        </p:spPr>
        <p:txBody>
          <a:bodyPr lIns="90488" tIns="44450" rIns="90488" bIns="44450" anchor="ctr"/>
          <a:lstStyle/>
          <a:p>
            <a:pPr algn="ctr" eaLnBrk="1" hangingPunct="1">
              <a:defRPr/>
            </a:pPr>
            <a:endParaRPr lang="en-US" sz="3200" b="1" i="1" u="sng" kern="0" dirty="0">
              <a:latin typeface="+mj-lt"/>
              <a:ea typeface="+mj-ea"/>
              <a:cs typeface="+mj-cs"/>
            </a:endParaRPr>
          </a:p>
        </p:txBody>
      </p:sp>
    </p:spTree>
    <p:extLst>
      <p:ext uri="{BB962C8B-B14F-4D97-AF65-F5344CB8AC3E}">
        <p14:creationId xmlns:p14="http://schemas.microsoft.com/office/powerpoint/2010/main" val="13024377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bwMode="auto">
          <a:xfrm>
            <a:off x="457200" y="685800"/>
            <a:ext cx="8229600" cy="884238"/>
          </a:xfrm>
          <a:ln w="12700">
            <a:miter lim="800000"/>
            <a:headEnd/>
            <a:tailEnd/>
          </a:ln>
        </p:spPr>
        <p:txBody>
          <a:bodyPr vert="horz" wrap="square" lIns="90488" tIns="44450" rIns="90488" bIns="44450" numCol="1" anchor="ctr" anchorCtr="0" compatLnSpc="1">
            <a:prstTxWarp prst="textNoShape">
              <a:avLst/>
            </a:prstTxWarp>
          </a:bodyPr>
          <a:lstStyle/>
          <a:p>
            <a:pPr eaLnBrk="1" hangingPunct="1">
              <a:defRPr/>
            </a:pPr>
            <a:r>
              <a:rPr lang="en-US" sz="3600" b="1" dirty="0">
                <a:solidFill>
                  <a:schemeClr val="tx1"/>
                </a:solidFill>
                <a:effectLst>
                  <a:outerShdw blurRad="38100" dist="38100" dir="2700000" algn="tl">
                    <a:srgbClr val="C0C0C0"/>
                  </a:outerShdw>
                </a:effectLst>
              </a:rPr>
              <a:t>       </a:t>
            </a:r>
            <a:r>
              <a:rPr lang="en-US" sz="3600" b="1" u="sng" dirty="0">
                <a:solidFill>
                  <a:schemeClr val="tx1"/>
                </a:solidFill>
              </a:rPr>
              <a:t>RCSBP POSITIVES</a:t>
            </a:r>
          </a:p>
        </p:txBody>
      </p:sp>
      <p:sp>
        <p:nvSpPr>
          <p:cNvPr id="88067" name="Rectangle 3"/>
          <p:cNvSpPr>
            <a:spLocks noGrp="1" noChangeArrowheads="1"/>
          </p:cNvSpPr>
          <p:nvPr>
            <p:ph idx="1"/>
          </p:nvPr>
        </p:nvSpPr>
        <p:spPr bwMode="auto">
          <a:xfrm>
            <a:off x="457200" y="17526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eaLnBrk="1" hangingPunct="1">
              <a:lnSpc>
                <a:spcPct val="80000"/>
              </a:lnSpc>
              <a:buClr>
                <a:srgbClr val="00B050"/>
              </a:buClr>
            </a:pPr>
            <a:r>
              <a:rPr lang="en-US" altLang="en-US" sz="2400" dirty="0">
                <a:solidFill>
                  <a:srgbClr val="00B050"/>
                </a:solidFill>
                <a:latin typeface="Arial" panose="020B0604020202020204" pitchFamily="34" charset="0"/>
              </a:rPr>
              <a:t>Only way to provide an annuity based on your eligibility for retirement if you die prior to your non-regular  retirement </a:t>
            </a:r>
          </a:p>
          <a:p>
            <a:pPr eaLnBrk="1" hangingPunct="1">
              <a:lnSpc>
                <a:spcPct val="80000"/>
              </a:lnSpc>
              <a:buClr>
                <a:srgbClr val="00B050"/>
              </a:buClr>
            </a:pPr>
            <a:r>
              <a:rPr lang="en-US" altLang="en-US" sz="2400" dirty="0">
                <a:solidFill>
                  <a:srgbClr val="00B050"/>
                </a:solidFill>
                <a:latin typeface="Arial" panose="020B0604020202020204" pitchFamily="34" charset="0"/>
              </a:rPr>
              <a:t>Tax-free premiums</a:t>
            </a:r>
          </a:p>
          <a:p>
            <a:pPr eaLnBrk="1" hangingPunct="1">
              <a:lnSpc>
                <a:spcPct val="80000"/>
              </a:lnSpc>
              <a:buClr>
                <a:srgbClr val="00B050"/>
              </a:buClr>
            </a:pPr>
            <a:r>
              <a:rPr lang="en-US" altLang="en-US" sz="2400" dirty="0">
                <a:solidFill>
                  <a:srgbClr val="00B050"/>
                </a:solidFill>
                <a:latin typeface="Arial" panose="020B0604020202020204" pitchFamily="34" charset="0"/>
              </a:rPr>
              <a:t>Inflation-adjusted annuity</a:t>
            </a:r>
          </a:p>
          <a:p>
            <a:pPr eaLnBrk="1" hangingPunct="1">
              <a:lnSpc>
                <a:spcPct val="80000"/>
              </a:lnSpc>
              <a:buClr>
                <a:srgbClr val="00B050"/>
              </a:buClr>
            </a:pPr>
            <a:r>
              <a:rPr lang="en-US" altLang="en-US" sz="2400" dirty="0">
                <a:solidFill>
                  <a:srgbClr val="00B050"/>
                </a:solidFill>
                <a:latin typeface="Arial" panose="020B0604020202020204" pitchFamily="34" charset="0"/>
              </a:rPr>
              <a:t>Level-term plan annuity of 55 percent  </a:t>
            </a:r>
          </a:p>
          <a:p>
            <a:pPr eaLnBrk="1" hangingPunct="1">
              <a:lnSpc>
                <a:spcPct val="80000"/>
              </a:lnSpc>
            </a:pPr>
            <a:r>
              <a:rPr lang="en-US" altLang="en-US" sz="2400" dirty="0">
                <a:latin typeface="Arial" panose="020B0604020202020204" pitchFamily="34" charset="0"/>
              </a:rPr>
              <a:t>“Paid-up” after 30 years paying premiums + age 70</a:t>
            </a:r>
          </a:p>
          <a:p>
            <a:pPr eaLnBrk="1" hangingPunct="1">
              <a:lnSpc>
                <a:spcPct val="80000"/>
              </a:lnSpc>
            </a:pPr>
            <a:r>
              <a:rPr lang="en-US" altLang="en-US" sz="2400" dirty="0">
                <a:latin typeface="Arial" panose="020B0604020202020204" pitchFamily="34" charset="0"/>
              </a:rPr>
              <a:t>Annuitants cannot outlive RCSBP/SBP annuity</a:t>
            </a:r>
          </a:p>
          <a:p>
            <a:pPr eaLnBrk="1" hangingPunct="1">
              <a:lnSpc>
                <a:spcPct val="80000"/>
              </a:lnSpc>
            </a:pPr>
            <a:r>
              <a:rPr lang="en-US" altLang="en-US" sz="2400" dirty="0">
                <a:latin typeface="Arial" panose="020B0604020202020204" pitchFamily="34" charset="0"/>
              </a:rPr>
              <a:t>Age, health, smoking, sex, lifestyle - not           considered</a:t>
            </a:r>
          </a:p>
          <a:p>
            <a:pPr eaLnBrk="1" hangingPunct="1">
              <a:lnSpc>
                <a:spcPct val="80000"/>
              </a:lnSpc>
            </a:pPr>
            <a:r>
              <a:rPr lang="en-US" altLang="en-US" sz="2400" dirty="0">
                <a:latin typeface="Arial" panose="020B0604020202020204" pitchFamily="34" charset="0"/>
              </a:rPr>
              <a:t>Can only be changed by Congress</a:t>
            </a:r>
          </a:p>
          <a:p>
            <a:pPr eaLnBrk="1" hangingPunct="1">
              <a:lnSpc>
                <a:spcPct val="80000"/>
              </a:lnSpc>
            </a:pPr>
            <a:r>
              <a:rPr lang="en-US" altLang="en-US" sz="2400" dirty="0">
                <a:latin typeface="Arial" panose="020B0604020202020204" pitchFamily="34" charset="0"/>
              </a:rPr>
              <a:t>Income safety net; peace of mind</a:t>
            </a:r>
          </a:p>
        </p:txBody>
      </p:sp>
      <p:sp>
        <p:nvSpPr>
          <p:cNvPr id="88075" name="Rectangle 11"/>
          <p:cNvSpPr>
            <a:spLocks noChangeArrowheads="1"/>
          </p:cNvSpPr>
          <p:nvPr/>
        </p:nvSpPr>
        <p:spPr bwMode="auto">
          <a:xfrm>
            <a:off x="6629400" y="152400"/>
            <a:ext cx="1143000" cy="1447800"/>
          </a:xfrm>
          <a:prstGeom prst="rect">
            <a:avLst/>
          </a:prstGeom>
          <a:noFill/>
          <a:ln w="12700">
            <a:noFill/>
            <a:miter lim="800000"/>
            <a:headEnd/>
            <a:tailEnd/>
          </a:ln>
          <a:effectLst/>
        </p:spPr>
        <p:txBody>
          <a:bodyPr wrap="none" anchor="ctr"/>
          <a:lstStyle/>
          <a:p>
            <a:pPr algn="ctr">
              <a:defRPr/>
            </a:pPr>
            <a:endParaRPr lang="en-US" sz="9600" b="1" dirty="0">
              <a:solidFill>
                <a:schemeClr val="accent1"/>
              </a:solidFill>
              <a:effectLst>
                <a:outerShdw blurRad="38100" dist="38100" dir="2700000" algn="tl">
                  <a:srgbClr val="C0C0C0"/>
                </a:outerShdw>
              </a:effectLst>
              <a:latin typeface="Arial" charset="0"/>
            </a:endParaRPr>
          </a:p>
        </p:txBody>
      </p:sp>
      <p:sp>
        <p:nvSpPr>
          <p:cNvPr id="88079" name="Rectangle 15"/>
          <p:cNvSpPr>
            <a:spLocks noChangeArrowheads="1"/>
          </p:cNvSpPr>
          <p:nvPr/>
        </p:nvSpPr>
        <p:spPr bwMode="auto">
          <a:xfrm>
            <a:off x="7162800" y="381000"/>
            <a:ext cx="1143000" cy="609600"/>
          </a:xfrm>
          <a:prstGeom prst="rect">
            <a:avLst/>
          </a:prstGeom>
          <a:noFill/>
          <a:ln w="12700">
            <a:noFill/>
            <a:miter lim="800000"/>
            <a:headEnd/>
            <a:tailEnd/>
          </a:ln>
          <a:effectLst/>
        </p:spPr>
        <p:txBody>
          <a:bodyPr wrap="none" anchor="ctr"/>
          <a:lstStyle/>
          <a:p>
            <a:pPr algn="ctr">
              <a:defRPr/>
            </a:pPr>
            <a:endParaRPr lang="en-US" sz="9600" b="1" dirty="0">
              <a:solidFill>
                <a:schemeClr val="accent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5820117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838200" y="685800"/>
            <a:ext cx="8001000"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RCSBP and Life Insurance</a:t>
            </a:r>
          </a:p>
        </p:txBody>
      </p:sp>
      <p:sp>
        <p:nvSpPr>
          <p:cNvPr id="8" name="Rectangle 3"/>
          <p:cNvSpPr txBox="1">
            <a:spLocks noChangeArrowheads="1"/>
          </p:cNvSpPr>
          <p:nvPr/>
        </p:nvSpPr>
        <p:spPr bwMode="auto">
          <a:xfrm>
            <a:off x="457200" y="1447800"/>
            <a:ext cx="8229600" cy="4572000"/>
          </a:xfrm>
          <a:prstGeom prst="rect">
            <a:avLst/>
          </a:prstGeom>
          <a:ln w="12700">
            <a:miter lim="800000"/>
            <a:headEnd/>
            <a:tailEnd/>
          </a:ln>
        </p:spPr>
        <p:txBody>
          <a:bodyPr vert="horz" wrap="square" lIns="90488" tIns="44450" rIns="90488" bIns="44450" numCol="1" anchor="t" anchorCtr="0" compatLnSpc="1">
            <a:prstTxWarp prst="textNoShape">
              <a:avLst/>
            </a:prstTxWarp>
            <a:noAutofit/>
          </a:bodyPr>
          <a:lstStyle>
            <a:lvl1pPr marL="341313" indent="-341313" algn="l" defTabSz="912813" rtl="0" eaLnBrk="0" fontAlgn="base" hangingPunct="0">
              <a:spcBef>
                <a:spcPct val="20000"/>
              </a:spcBef>
              <a:spcAft>
                <a:spcPct val="0"/>
              </a:spcAft>
              <a:buChar char="•"/>
              <a:defRPr sz="3200">
                <a:solidFill>
                  <a:schemeClr val="tx1"/>
                </a:solidFill>
                <a:latin typeface="Arial" charset="0"/>
                <a:ea typeface="+mn-ea"/>
                <a:cs typeface="+mn-cs"/>
              </a:defRPr>
            </a:lvl1pPr>
            <a:lvl2pPr marL="741363" indent="-284163" algn="l" defTabSz="912813" rtl="0" eaLnBrk="0" fontAlgn="base" hangingPunct="0">
              <a:spcBef>
                <a:spcPct val="20000"/>
              </a:spcBef>
              <a:spcAft>
                <a:spcPct val="0"/>
              </a:spcAft>
              <a:buChar char="–"/>
              <a:defRPr sz="2800">
                <a:solidFill>
                  <a:schemeClr val="tx1"/>
                </a:solidFill>
                <a:latin typeface="Arial" charset="0"/>
              </a:defRPr>
            </a:lvl2pPr>
            <a:lvl3pPr marL="1141413" indent="-228600" algn="l" defTabSz="912813" rtl="0" eaLnBrk="0" fontAlgn="base" hangingPunct="0">
              <a:spcBef>
                <a:spcPct val="20000"/>
              </a:spcBef>
              <a:spcAft>
                <a:spcPct val="0"/>
              </a:spcAft>
              <a:buChar char="•"/>
              <a:defRPr sz="2400">
                <a:solidFill>
                  <a:schemeClr val="tx1"/>
                </a:solidFill>
                <a:latin typeface="Arial" charset="0"/>
              </a:defRPr>
            </a:lvl3pPr>
            <a:lvl4pPr marL="1600200" indent="-228600" algn="l" defTabSz="912813" rtl="0" eaLnBrk="0" fontAlgn="base" hangingPunct="0">
              <a:spcBef>
                <a:spcPct val="20000"/>
              </a:spcBef>
              <a:spcAft>
                <a:spcPct val="0"/>
              </a:spcAft>
              <a:buChar char="–"/>
              <a:defRPr sz="2000">
                <a:solidFill>
                  <a:schemeClr val="tx1"/>
                </a:solidFill>
                <a:latin typeface="Arial" charset="0"/>
              </a:defRPr>
            </a:lvl4pPr>
            <a:lvl5pPr marL="2055813" indent="-228600" algn="l" defTabSz="912813" rtl="0" eaLnBrk="0" fontAlgn="base" hangingPunct="0">
              <a:spcBef>
                <a:spcPct val="20000"/>
              </a:spcBef>
              <a:spcAft>
                <a:spcPct val="0"/>
              </a:spcAft>
              <a:buChar char="»"/>
              <a:defRPr sz="2000">
                <a:solidFill>
                  <a:schemeClr val="tx1"/>
                </a:solidFill>
                <a:latin typeface="Arial" charset="0"/>
              </a:defRPr>
            </a:lvl5pPr>
            <a:lvl6pPr marL="2364342" indent="-228635" algn="l" defTabSz="913472" rtl="0" fontAlgn="base">
              <a:spcBef>
                <a:spcPct val="20000"/>
              </a:spcBef>
              <a:spcAft>
                <a:spcPct val="0"/>
              </a:spcAft>
              <a:buChar char="»"/>
              <a:defRPr sz="2000">
                <a:solidFill>
                  <a:schemeClr val="tx1"/>
                </a:solidFill>
                <a:latin typeface="+mn-lt"/>
              </a:defRPr>
            </a:lvl6pPr>
            <a:lvl7pPr marL="2672037" indent="-228635" algn="l" defTabSz="913472" rtl="0" fontAlgn="base">
              <a:spcBef>
                <a:spcPct val="20000"/>
              </a:spcBef>
              <a:spcAft>
                <a:spcPct val="0"/>
              </a:spcAft>
              <a:buChar char="»"/>
              <a:defRPr sz="2000">
                <a:solidFill>
                  <a:schemeClr val="tx1"/>
                </a:solidFill>
                <a:latin typeface="+mn-lt"/>
              </a:defRPr>
            </a:lvl7pPr>
            <a:lvl8pPr marL="2979733" indent="-228635" algn="l" defTabSz="913472" rtl="0" fontAlgn="base">
              <a:spcBef>
                <a:spcPct val="20000"/>
              </a:spcBef>
              <a:spcAft>
                <a:spcPct val="0"/>
              </a:spcAft>
              <a:buChar char="»"/>
              <a:defRPr sz="2000">
                <a:solidFill>
                  <a:schemeClr val="tx1"/>
                </a:solidFill>
                <a:latin typeface="+mn-lt"/>
              </a:defRPr>
            </a:lvl8pPr>
            <a:lvl9pPr marL="3287429" indent="-228635" algn="l" defTabSz="913472" rtl="0" fontAlgn="base">
              <a:spcBef>
                <a:spcPct val="20000"/>
              </a:spcBef>
              <a:spcAft>
                <a:spcPct val="0"/>
              </a:spcAft>
              <a:buChar char="»"/>
              <a:defRPr sz="2000">
                <a:solidFill>
                  <a:schemeClr val="tx1"/>
                </a:solidFill>
                <a:latin typeface="+mn-lt"/>
              </a:defRPr>
            </a:lvl9pPr>
          </a:lstStyle>
          <a:p>
            <a:pPr eaLnBrk="1" hangingPunct="1">
              <a:buFont typeface="Arial" panose="020B0604020202020204" pitchFamily="34" charset="0"/>
              <a:buChar char="•"/>
              <a:defRPr/>
            </a:pPr>
            <a:r>
              <a:rPr lang="en-US" sz="2200" kern="0" dirty="0"/>
              <a:t>It takes a surprising amount of life insurance to replace RCSBP/SBP</a:t>
            </a:r>
          </a:p>
          <a:p>
            <a:pPr eaLnBrk="1" hangingPunct="1">
              <a:buFont typeface="Arial" panose="020B0604020202020204" pitchFamily="34" charset="0"/>
              <a:buChar char="•"/>
              <a:defRPr/>
            </a:pPr>
            <a:r>
              <a:rPr lang="en-US" sz="2200" kern="0" dirty="0"/>
              <a:t>Unlike life insurance, RCSBP/SBP does not consider age or health when determining premium cost</a:t>
            </a:r>
          </a:p>
          <a:p>
            <a:pPr lvl="1" eaLnBrk="1" hangingPunct="1">
              <a:buFontTx/>
              <a:buChar char="-"/>
              <a:defRPr/>
            </a:pPr>
            <a:r>
              <a:rPr lang="en-US" sz="2200" kern="0" dirty="0"/>
              <a:t>As you age it may become more difficult to find an affordable option</a:t>
            </a:r>
          </a:p>
          <a:p>
            <a:pPr lvl="1" eaLnBrk="1" hangingPunct="1">
              <a:buFontTx/>
              <a:buChar char="-"/>
              <a:defRPr/>
            </a:pPr>
            <a:r>
              <a:rPr lang="en-US" sz="2200" kern="0" dirty="0"/>
              <a:t>If retired for disability, insurance may be very expensive or even impossible to obtain due to existing medical conditions</a:t>
            </a:r>
          </a:p>
          <a:p>
            <a:pPr eaLnBrk="1" hangingPunct="1">
              <a:buFont typeface="Arial" panose="020B0604020202020204" pitchFamily="34" charset="0"/>
              <a:buChar char="•"/>
              <a:defRPr/>
            </a:pPr>
            <a:r>
              <a:rPr lang="en-US" sz="2200" kern="0" dirty="0"/>
              <a:t>Unlike RCSBP/SBP, life insurance does not have             COLA increases, so it is not protected from inflation</a:t>
            </a:r>
          </a:p>
        </p:txBody>
      </p:sp>
      <p:sp>
        <p:nvSpPr>
          <p:cNvPr id="2" name="Rectangle 1"/>
          <p:cNvSpPr/>
          <p:nvPr/>
        </p:nvSpPr>
        <p:spPr>
          <a:xfrm>
            <a:off x="457200" y="5867400"/>
            <a:ext cx="6858000" cy="646331"/>
          </a:xfrm>
          <a:prstGeom prst="rect">
            <a:avLst/>
          </a:prstGeom>
        </p:spPr>
        <p:txBody>
          <a:bodyPr wrap="square">
            <a:spAutoFit/>
          </a:bodyPr>
          <a:lstStyle/>
          <a:p>
            <a:r>
              <a:rPr lang="en-US" altLang="en-US" dirty="0"/>
              <a:t>Note: SBP financial analysis tools located on the DoD actuary website at </a:t>
            </a:r>
            <a:r>
              <a:rPr lang="en-US" altLang="en-US" dirty="0">
                <a:hlinkClick r:id="rId3"/>
              </a:rPr>
              <a:t>https://actuary.defense.gov/Survivor-Benefit-Plans/</a:t>
            </a:r>
            <a:endParaRPr lang="en-US" altLang="en-US" b="1" dirty="0">
              <a:solidFill>
                <a:schemeClr val="accent2"/>
              </a:solidFill>
            </a:endParaRPr>
          </a:p>
        </p:txBody>
      </p:sp>
    </p:spTree>
    <p:extLst>
      <p:ext uri="{BB962C8B-B14F-4D97-AF65-F5344CB8AC3E}">
        <p14:creationId xmlns:p14="http://schemas.microsoft.com/office/powerpoint/2010/main" val="31593202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bwMode="auto">
          <a:xfrm>
            <a:off x="457200" y="685800"/>
            <a:ext cx="8229600" cy="808038"/>
          </a:xfrm>
          <a:noFill/>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600" b="1" u="sng" dirty="0">
                <a:solidFill>
                  <a:schemeClr val="tx1"/>
                </a:solidFill>
              </a:rPr>
              <a:t>For More RCSBP Information….</a:t>
            </a:r>
          </a:p>
        </p:txBody>
      </p:sp>
      <p:sp>
        <p:nvSpPr>
          <p:cNvPr id="90115" name="Rectangle 3"/>
          <p:cNvSpPr>
            <a:spLocks noGrp="1" noChangeArrowheads="1"/>
          </p:cNvSpPr>
          <p:nvPr>
            <p:ph idx="1"/>
          </p:nvPr>
        </p:nvSpPr>
        <p:spPr bwMode="auto">
          <a:xfrm>
            <a:off x="228600" y="1493838"/>
            <a:ext cx="8763000" cy="4876800"/>
          </a:xfrm>
          <a:solidFill>
            <a:srgbClr val="FFFFFF"/>
          </a:solidFill>
          <a:ln>
            <a:solidFill>
              <a:schemeClr val="bg1"/>
            </a:solid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90000"/>
              </a:lnSpc>
              <a:buFontTx/>
              <a:buNone/>
            </a:pPr>
            <a:r>
              <a:rPr lang="en-US" altLang="en-US" sz="2000" dirty="0">
                <a:latin typeface="Arial" panose="020B0604020202020204" pitchFamily="34" charset="0"/>
              </a:rPr>
              <a:t>Army RSO SBP Page: </a:t>
            </a:r>
          </a:p>
          <a:p>
            <a:pPr eaLnBrk="1" hangingPunct="1">
              <a:lnSpc>
                <a:spcPct val="90000"/>
              </a:lnSpc>
              <a:buFontTx/>
              <a:buNone/>
            </a:pPr>
            <a:r>
              <a:rPr lang="en-US" altLang="en-US" sz="2000" u="sng" dirty="0">
                <a:solidFill>
                  <a:srgbClr val="0070C0"/>
                </a:solidFill>
                <a:latin typeface="Arial" panose="020B0604020202020204" pitchFamily="34" charset="0"/>
                <a:hlinkClick r:id="rId3"/>
              </a:rPr>
              <a:t>https://soldierforlife.army.mil/Retirement/survivor-benefit-plan</a:t>
            </a:r>
            <a:r>
              <a:rPr lang="en-US" altLang="en-US" sz="2000" u="sng" dirty="0">
                <a:solidFill>
                  <a:srgbClr val="0070C0"/>
                </a:solidFill>
                <a:latin typeface="Arial" panose="020B0604020202020204" pitchFamily="34" charset="0"/>
              </a:rPr>
              <a:t> </a:t>
            </a:r>
          </a:p>
          <a:p>
            <a:pPr eaLnBrk="1" hangingPunct="1">
              <a:lnSpc>
                <a:spcPct val="90000"/>
              </a:lnSpc>
              <a:buFontTx/>
              <a:buNone/>
            </a:pPr>
            <a:endParaRPr lang="en-US" altLang="en-US" sz="2000" dirty="0">
              <a:latin typeface="Arial" panose="020B0604020202020204" pitchFamily="34" charset="0"/>
            </a:endParaRPr>
          </a:p>
          <a:p>
            <a:pPr eaLnBrk="1" hangingPunct="1">
              <a:lnSpc>
                <a:spcPct val="90000"/>
              </a:lnSpc>
              <a:buFontTx/>
              <a:buNone/>
            </a:pPr>
            <a:r>
              <a:rPr lang="en-US" altLang="en-US" sz="2000" dirty="0">
                <a:latin typeface="Arial" panose="020B0604020202020204" pitchFamily="34" charset="0"/>
              </a:rPr>
              <a:t>Human Resources Command, Gray Area Retirements Branch:</a:t>
            </a:r>
          </a:p>
          <a:p>
            <a:pPr eaLnBrk="1" hangingPunct="1">
              <a:lnSpc>
                <a:spcPct val="90000"/>
              </a:lnSpc>
              <a:buFontTx/>
              <a:buNone/>
            </a:pPr>
            <a:r>
              <a:rPr lang="en-US" altLang="en-US" sz="2000" u="sng" dirty="0">
                <a:solidFill>
                  <a:srgbClr val="0070C0"/>
                </a:solidFill>
                <a:latin typeface="Arial" panose="020B0604020202020204" pitchFamily="34" charset="0"/>
                <a:hlinkClick r:id="rId4"/>
              </a:rPr>
              <a:t>https://www.hrc.army.mil/content/Gray%20Area%20Retirements%20Branch</a:t>
            </a:r>
            <a:endParaRPr lang="en-US" altLang="en-US" sz="2000" u="sng" dirty="0">
              <a:solidFill>
                <a:srgbClr val="0070C0"/>
              </a:solidFill>
              <a:latin typeface="Arial" panose="020B0604020202020204" pitchFamily="34" charset="0"/>
            </a:endParaRPr>
          </a:p>
          <a:p>
            <a:pPr eaLnBrk="1" hangingPunct="1">
              <a:lnSpc>
                <a:spcPct val="90000"/>
              </a:lnSpc>
              <a:buFontTx/>
              <a:buNone/>
            </a:pPr>
            <a:endParaRPr lang="en-US" altLang="en-US" sz="2000" u="sng" dirty="0">
              <a:solidFill>
                <a:srgbClr val="0070C0"/>
              </a:solidFill>
              <a:latin typeface="Arial" panose="020B0604020202020204" pitchFamily="34" charset="0"/>
              <a:hlinkClick r:id="rId5"/>
            </a:endParaRPr>
          </a:p>
          <a:p>
            <a:pPr eaLnBrk="1" hangingPunct="1">
              <a:lnSpc>
                <a:spcPct val="90000"/>
              </a:lnSpc>
              <a:buNone/>
            </a:pPr>
            <a:r>
              <a:rPr lang="en-US" altLang="en-US" sz="2000" dirty="0">
                <a:latin typeface="Arial" panose="020B0604020202020204" pitchFamily="34" charset="0"/>
              </a:rPr>
              <a:t>My Army Benefits:</a:t>
            </a:r>
          </a:p>
          <a:p>
            <a:pPr eaLnBrk="1" hangingPunct="1">
              <a:lnSpc>
                <a:spcPct val="90000"/>
              </a:lnSpc>
              <a:buFontTx/>
              <a:buNone/>
            </a:pPr>
            <a:r>
              <a:rPr lang="en-US" altLang="en-US" sz="2000" u="sng" dirty="0">
                <a:latin typeface="Arial" panose="020B0604020202020204" pitchFamily="34" charset="0"/>
                <a:hlinkClick r:id="rId6"/>
              </a:rPr>
              <a:t>https://myarmybenefits.us.army.mil/</a:t>
            </a:r>
            <a:endParaRPr lang="en-US" altLang="en-US" sz="2000" u="sng" dirty="0">
              <a:latin typeface="Arial" panose="020B0604020202020204" pitchFamily="34" charset="0"/>
            </a:endParaRPr>
          </a:p>
          <a:p>
            <a:pPr eaLnBrk="1" hangingPunct="1">
              <a:lnSpc>
                <a:spcPct val="90000"/>
              </a:lnSpc>
              <a:buFontTx/>
              <a:buNone/>
            </a:pPr>
            <a:endParaRPr lang="en-US" altLang="en-US" sz="2000" u="sng" dirty="0">
              <a:latin typeface="Arial" panose="020B0604020202020204" pitchFamily="34" charset="0"/>
            </a:endParaRPr>
          </a:p>
          <a:p>
            <a:pPr eaLnBrk="1" hangingPunct="1">
              <a:lnSpc>
                <a:spcPct val="90000"/>
              </a:lnSpc>
              <a:buFontTx/>
              <a:buNone/>
            </a:pPr>
            <a:r>
              <a:rPr lang="en-US" altLang="en-US" sz="2000" u="sng" dirty="0">
                <a:latin typeface="Arial" panose="020B0604020202020204" pitchFamily="34" charset="0"/>
              </a:rPr>
              <a:t>Contact information</a:t>
            </a:r>
            <a:r>
              <a:rPr lang="en-US" altLang="en-US" sz="2000" dirty="0">
                <a:latin typeface="Arial" panose="020B0604020202020204" pitchFamily="34" charset="0"/>
              </a:rPr>
              <a:t>:</a:t>
            </a:r>
          </a:p>
          <a:p>
            <a:pPr eaLnBrk="1" hangingPunct="1">
              <a:lnSpc>
                <a:spcPct val="90000"/>
              </a:lnSpc>
              <a:buFontTx/>
              <a:buNone/>
            </a:pPr>
            <a:r>
              <a:rPr lang="en-US" altLang="en-US" sz="2000" dirty="0">
                <a:latin typeface="Arial" panose="020B0604020202020204" pitchFamily="34" charset="0"/>
              </a:rPr>
              <a:t>Army Reserve RSOs </a:t>
            </a:r>
            <a:r>
              <a:rPr lang="en-US" altLang="en-US" sz="2000" dirty="0">
                <a:latin typeface="Arial" panose="020B0604020202020204" pitchFamily="34" charset="0"/>
                <a:hlinkClick r:id="rId7"/>
              </a:rPr>
              <a:t>https://soldierforlife.army.mil/Retirement/ArmyReserve</a:t>
            </a:r>
            <a:endParaRPr lang="en-US" altLang="en-US" sz="2000" dirty="0">
              <a:latin typeface="Arial" panose="020B0604020202020204" pitchFamily="34" charset="0"/>
            </a:endParaRPr>
          </a:p>
          <a:p>
            <a:pPr eaLnBrk="1" hangingPunct="1">
              <a:lnSpc>
                <a:spcPct val="90000"/>
              </a:lnSpc>
              <a:buFontTx/>
              <a:buNone/>
            </a:pPr>
            <a:r>
              <a:rPr lang="en-US" altLang="en-US" sz="2000" dirty="0">
                <a:latin typeface="Arial" panose="020B0604020202020204" pitchFamily="34" charset="0"/>
              </a:rPr>
              <a:t>Army National Guard, contact State RSO </a:t>
            </a:r>
            <a:r>
              <a:rPr lang="en-US" altLang="en-US" sz="2000" dirty="0">
                <a:latin typeface="Arial" panose="020B0604020202020204" pitchFamily="34" charset="0"/>
                <a:hlinkClick r:id="rId8"/>
              </a:rPr>
              <a:t>https://soldierforlife.army.mil/Retirement/NationalGuard</a:t>
            </a:r>
            <a:endParaRPr lang="en-US" altLang="en-US" sz="2000" dirty="0">
              <a:latin typeface="Arial" panose="020B0604020202020204" pitchFamily="34" charset="0"/>
            </a:endParaRPr>
          </a:p>
          <a:p>
            <a:pPr eaLnBrk="1" hangingPunct="1">
              <a:lnSpc>
                <a:spcPct val="90000"/>
              </a:lnSpc>
              <a:buFontTx/>
              <a:buNone/>
            </a:pPr>
            <a:r>
              <a:rPr lang="en-US" altLang="en-US" sz="2000" dirty="0">
                <a:latin typeface="Arial" panose="020B0604020202020204" pitchFamily="34" charset="0"/>
              </a:rPr>
              <a:t> </a:t>
            </a:r>
            <a:r>
              <a:rPr lang="en-US" altLang="en-US" sz="2000" dirty="0">
                <a:solidFill>
                  <a:schemeClr val="accent1"/>
                </a:solidFill>
                <a:latin typeface="Arial" panose="020B0604020202020204" pitchFamily="34" charset="0"/>
              </a:rPr>
              <a:t>		</a:t>
            </a:r>
            <a:endParaRPr lang="en-US" altLang="en-US" sz="2000" b="1" dirty="0">
              <a:solidFill>
                <a:srgbClr val="E5405D"/>
              </a:solidFill>
              <a:latin typeface="Arial" panose="020B0604020202020204" pitchFamily="34" charset="0"/>
            </a:endParaRPr>
          </a:p>
          <a:p>
            <a:pPr eaLnBrk="1" hangingPunct="1">
              <a:lnSpc>
                <a:spcPct val="90000"/>
              </a:lnSpc>
              <a:buFontTx/>
              <a:buNone/>
            </a:pPr>
            <a:endParaRPr lang="en-US" altLang="en-US" sz="2000" b="1" dirty="0">
              <a:solidFill>
                <a:srgbClr val="E5405D"/>
              </a:solidFill>
              <a:latin typeface="Arial" panose="020B0604020202020204" pitchFamily="34" charset="0"/>
            </a:endParaRPr>
          </a:p>
        </p:txBody>
      </p:sp>
    </p:spTree>
    <p:extLst>
      <p:ext uri="{BB962C8B-B14F-4D97-AF65-F5344CB8AC3E}">
        <p14:creationId xmlns:p14="http://schemas.microsoft.com/office/powerpoint/2010/main" val="37024376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12" name="Rectangle 120"/>
          <p:cNvSpPr>
            <a:spLocks noGrp="1" noChangeArrowheads="1"/>
          </p:cNvSpPr>
          <p:nvPr>
            <p:ph type="title"/>
          </p:nvPr>
        </p:nvSpPr>
        <p:spPr bwMode="auto">
          <a:xfrm>
            <a:off x="685800" y="687439"/>
            <a:ext cx="77724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REMEMBER</a:t>
            </a:r>
            <a:endParaRPr lang="en-US" altLang="en-US" sz="3600" b="1" dirty="0">
              <a:solidFill>
                <a:schemeClr val="accent2"/>
              </a:solidFill>
              <a:latin typeface="Arial" panose="020B0604020202020204" pitchFamily="34" charset="0"/>
            </a:endParaRPr>
          </a:p>
        </p:txBody>
      </p:sp>
      <p:sp>
        <p:nvSpPr>
          <p:cNvPr id="8313" name="Rectangle 121"/>
          <p:cNvSpPr>
            <a:spLocks noGrp="1" noChangeArrowheads="1"/>
          </p:cNvSpPr>
          <p:nvPr>
            <p:ph type="body" sz="half" idx="1"/>
          </p:nvPr>
        </p:nvSpPr>
        <p:spPr bwMode="auto">
          <a:xfrm>
            <a:off x="533400" y="1601839"/>
            <a:ext cx="8077200" cy="16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algn="ctr" eaLnBrk="1" hangingPunct="1">
              <a:buFontTx/>
              <a:buNone/>
            </a:pPr>
            <a:r>
              <a:rPr lang="en-US" altLang="en-US" sz="2800" dirty="0">
                <a:latin typeface="Arial" panose="020B0604020202020204" pitchFamily="34" charset="0"/>
              </a:rPr>
              <a:t>IF THE RC SOLDIER DIES PRIOR TO RECEIPT OF RETIRED PAY, RETIRED PAY DOES NOT PAY OUT!</a:t>
            </a:r>
          </a:p>
        </p:txBody>
      </p:sp>
      <p:grpSp>
        <p:nvGrpSpPr>
          <p:cNvPr id="8" name="Group 7"/>
          <p:cNvGrpSpPr/>
          <p:nvPr/>
        </p:nvGrpSpPr>
        <p:grpSpPr>
          <a:xfrm>
            <a:off x="3657600" y="3056301"/>
            <a:ext cx="2185312" cy="1752600"/>
            <a:chOff x="3048000" y="3657600"/>
            <a:chExt cx="2759816" cy="2057400"/>
          </a:xfrm>
        </p:grpSpPr>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8184" y="3733800"/>
              <a:ext cx="2355832" cy="1759603"/>
            </a:xfrm>
            <a:prstGeom prst="rect">
              <a:avLst/>
            </a:prstGeom>
          </p:spPr>
        </p:pic>
        <p:sp>
          <p:nvSpPr>
            <p:cNvPr id="11" name="Oval 10"/>
            <p:cNvSpPr/>
            <p:nvPr/>
          </p:nvSpPr>
          <p:spPr bwMode="auto">
            <a:xfrm>
              <a:off x="3048000" y="3657600"/>
              <a:ext cx="2759816" cy="2057400"/>
            </a:xfrm>
            <a:prstGeom prst="ellipse">
              <a:avLst/>
            </a:prstGeom>
            <a:noFill/>
            <a:ln w="508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3573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12" name="Straight Connector 11"/>
            <p:cNvCxnSpPr/>
            <p:nvPr/>
          </p:nvCxnSpPr>
          <p:spPr bwMode="auto">
            <a:xfrm flipV="1">
              <a:off x="3084384" y="4191000"/>
              <a:ext cx="2539632" cy="845609"/>
            </a:xfrm>
            <a:prstGeom prst="line">
              <a:avLst/>
            </a:prstGeom>
            <a:solidFill>
              <a:schemeClr val="accent1"/>
            </a:solidFill>
            <a:ln w="47625" cap="flat" cmpd="sng" algn="ctr">
              <a:solidFill>
                <a:srgbClr val="FF0000"/>
              </a:solidFill>
              <a:prstDash val="solid"/>
              <a:round/>
              <a:headEnd type="none" w="med" len="med"/>
              <a:tailEnd type="none" w="med" len="med"/>
            </a:ln>
            <a:effectLst/>
          </p:spPr>
        </p:cxnSp>
      </p:grpSp>
      <p:sp>
        <p:nvSpPr>
          <p:cNvPr id="9" name="TextBox 8"/>
          <p:cNvSpPr txBox="1"/>
          <p:nvPr/>
        </p:nvSpPr>
        <p:spPr>
          <a:xfrm>
            <a:off x="762000" y="5075722"/>
            <a:ext cx="6324600" cy="1323439"/>
          </a:xfrm>
          <a:prstGeom prst="rect">
            <a:avLst/>
          </a:prstGeom>
          <a:noFill/>
          <a:ln w="38100">
            <a:solidFill>
              <a:srgbClr val="00B050"/>
            </a:solidFill>
          </a:ln>
        </p:spPr>
        <p:txBody>
          <a:bodyPr wrap="square" rtlCol="0">
            <a:spAutoFit/>
          </a:bodyPr>
          <a:lstStyle/>
          <a:p>
            <a:pPr algn="ctr"/>
            <a:r>
              <a:rPr lang="en-US" altLang="en-US" sz="2000" b="1" dirty="0">
                <a:solidFill>
                  <a:srgbClr val="00B050"/>
                </a:solidFill>
                <a:latin typeface="Arial" panose="020B0604020202020204" pitchFamily="34" charset="0"/>
              </a:rPr>
              <a:t>RCSBP ALLOWS YOU TO PROVIDE A PORTION OF YOUR RETIRED PAY TO YOUR ELIGIBLE SURVIVORS IF YOU DIE BEFORE YOU START RECEIVING RETIRED PAY</a:t>
            </a:r>
          </a:p>
        </p:txBody>
      </p:sp>
    </p:spTree>
    <p:extLst>
      <p:ext uri="{BB962C8B-B14F-4D97-AF65-F5344CB8AC3E}">
        <p14:creationId xmlns:p14="http://schemas.microsoft.com/office/powerpoint/2010/main" val="174823733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685800"/>
            <a:ext cx="82296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normAutofit/>
          </a:bodyPr>
          <a:lstStyle/>
          <a:p>
            <a:pPr eaLnBrk="1" hangingPunct="1"/>
            <a:r>
              <a:rPr lang="en-US" altLang="en-US" sz="3600" b="1" u="sng" dirty="0">
                <a:solidFill>
                  <a:schemeClr val="tx1"/>
                </a:solidFill>
                <a:latin typeface="Arial" panose="020B0604020202020204" pitchFamily="34" charset="0"/>
              </a:rPr>
              <a:t>Which risk are you willing to take?</a:t>
            </a:r>
          </a:p>
        </p:txBody>
      </p:sp>
      <p:graphicFrame>
        <p:nvGraphicFramePr>
          <p:cNvPr id="7" name="Diagram 6"/>
          <p:cNvGraphicFramePr/>
          <p:nvPr/>
        </p:nvGraphicFramePr>
        <p:xfrm>
          <a:off x="1028700" y="1752600"/>
          <a:ext cx="67437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907913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55" name="Rectangle 119"/>
          <p:cNvSpPr>
            <a:spLocks noGrp="1" noChangeArrowheads="1"/>
          </p:cNvSpPr>
          <p:nvPr>
            <p:ph type="title"/>
          </p:nvPr>
        </p:nvSpPr>
        <p:spPr bwMode="auto">
          <a:xfrm>
            <a:off x="457200" y="685800"/>
            <a:ext cx="8229600" cy="808038"/>
          </a:xfrm>
          <a:ln w="12700">
            <a:miter lim="800000"/>
            <a:headEnd/>
            <a:tailEnd/>
          </a:ln>
        </p:spPr>
        <p:txBody>
          <a:bodyPr vert="horz" wrap="square" lIns="90488" tIns="44450" rIns="90488" bIns="44450" numCol="1" anchor="ctr" anchorCtr="0" compatLnSpc="1">
            <a:prstTxWarp prst="textNoShape">
              <a:avLst/>
            </a:prstTxWarp>
          </a:bodyPr>
          <a:lstStyle/>
          <a:p>
            <a:pPr eaLnBrk="1" hangingPunct="1">
              <a:defRPr/>
            </a:pPr>
            <a:r>
              <a:rPr lang="en-US" sz="3600" b="1" dirty="0"/>
              <a:t>    </a:t>
            </a:r>
            <a:r>
              <a:rPr lang="en-US" sz="3600" b="1" u="sng" dirty="0">
                <a:solidFill>
                  <a:schemeClr val="tx1"/>
                </a:solidFill>
              </a:rPr>
              <a:t>What is RCSBP?</a:t>
            </a:r>
          </a:p>
        </p:txBody>
      </p:sp>
      <p:sp>
        <p:nvSpPr>
          <p:cNvPr id="14456" name="Rectangle 120"/>
          <p:cNvSpPr>
            <a:spLocks noGrp="1" noChangeArrowheads="1"/>
          </p:cNvSpPr>
          <p:nvPr>
            <p:ph idx="1"/>
          </p:nvPr>
        </p:nvSpPr>
        <p:spPr bwMode="auto">
          <a:xfrm>
            <a:off x="457200" y="1600200"/>
            <a:ext cx="8229600" cy="495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eaLnBrk="1" hangingPunct="1"/>
            <a:r>
              <a:rPr lang="en-US" altLang="en-US" sz="2400" dirty="0">
                <a:latin typeface="Arial" panose="020B0604020202020204" pitchFamily="34" charset="0"/>
              </a:rPr>
              <a:t>Enacted by Congress in 1978</a:t>
            </a:r>
          </a:p>
          <a:p>
            <a:pPr eaLnBrk="1" hangingPunct="1"/>
            <a:r>
              <a:rPr lang="en-US" altLang="en-US" sz="2400" dirty="0">
                <a:latin typeface="Arial" panose="020B0604020202020204" pitchFamily="34" charset="0"/>
              </a:rPr>
              <a:t>Sole means for an RC Soldier with 20 years of qualifying service for non-regular retirement to provide a portion of their retired pay to survivors if they die before non-regular retirement</a:t>
            </a:r>
          </a:p>
          <a:p>
            <a:pPr eaLnBrk="1" hangingPunct="1"/>
            <a:r>
              <a:rPr lang="en-US" altLang="en-US" sz="2400" dirty="0">
                <a:latin typeface="Arial" panose="020B0604020202020204" pitchFamily="34" charset="0"/>
              </a:rPr>
              <a:t>RCSBP and SBP are paid as a monthly annuity to eligible survivors</a:t>
            </a:r>
          </a:p>
          <a:p>
            <a:pPr eaLnBrk="1" hangingPunct="1"/>
            <a:r>
              <a:rPr lang="en-US" altLang="en-US" sz="2400" dirty="0">
                <a:latin typeface="Arial" panose="020B0604020202020204" pitchFamily="34" charset="0"/>
              </a:rPr>
              <a:t>RCSBP decision affects SBP coverage at retirement  </a:t>
            </a:r>
          </a:p>
          <a:p>
            <a:pPr eaLnBrk="1" hangingPunct="1"/>
            <a:r>
              <a:rPr lang="en-US" altLang="en-US" sz="2400" dirty="0">
                <a:latin typeface="Arial" panose="020B0604020202020204" pitchFamily="34" charset="0"/>
              </a:rPr>
              <a:t>Certain elections constitute an early SBP              decision</a:t>
            </a:r>
          </a:p>
          <a:p>
            <a:pPr eaLnBrk="1" hangingPunct="1"/>
            <a:r>
              <a:rPr lang="en-US" altLang="en-US" sz="2400" dirty="0">
                <a:latin typeface="Arial" panose="020B0604020202020204" pitchFamily="34" charset="0"/>
              </a:rPr>
              <a:t>If retired from active duty, there is no RCSBP              cost for coverage received </a:t>
            </a:r>
          </a:p>
          <a:p>
            <a:pPr lvl="2" eaLnBrk="1" hangingPunct="1">
              <a:buClr>
                <a:srgbClr val="E5405D"/>
              </a:buClr>
              <a:buSzPct val="75000"/>
              <a:buFont typeface="Wingdings" panose="05000000000000000000" pitchFamily="2" charset="2"/>
              <a:buNone/>
            </a:pPr>
            <a:endParaRPr lang="en-US" altLang="en-US" b="1" dirty="0">
              <a:solidFill>
                <a:schemeClr val="accent2"/>
              </a:solidFill>
              <a:latin typeface="Arial" panose="020B0604020202020204" pitchFamily="34" charset="0"/>
            </a:endParaRPr>
          </a:p>
        </p:txBody>
      </p:sp>
    </p:spTree>
    <p:extLst>
      <p:ext uri="{BB962C8B-B14F-4D97-AF65-F5344CB8AC3E}">
        <p14:creationId xmlns:p14="http://schemas.microsoft.com/office/powerpoint/2010/main" val="3077777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457200" y="685800"/>
            <a:ext cx="8229600" cy="808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The Annuity</a:t>
            </a:r>
            <a:r>
              <a:rPr lang="en-US" altLang="en-US" sz="3600" b="1" u="sng" dirty="0">
                <a:solidFill>
                  <a:srgbClr val="114FFB"/>
                </a:solidFill>
                <a:latin typeface="Arial" panose="020B0604020202020204" pitchFamily="34" charset="0"/>
              </a:rPr>
              <a:t> </a:t>
            </a:r>
          </a:p>
        </p:txBody>
      </p:sp>
      <p:sp>
        <p:nvSpPr>
          <p:cNvPr id="57347" name="Rectangle 3"/>
          <p:cNvSpPr>
            <a:spLocks noGrp="1" noChangeArrowheads="1"/>
          </p:cNvSpPr>
          <p:nvPr>
            <p:ph idx="1"/>
          </p:nvPr>
        </p:nvSpPr>
        <p:spPr bwMode="auto">
          <a:xfrm>
            <a:off x="457200" y="1752600"/>
            <a:ext cx="8229600" cy="4373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eaLnBrk="1" hangingPunct="1"/>
            <a:r>
              <a:rPr lang="en-US" altLang="en-US" dirty="0">
                <a:solidFill>
                  <a:schemeClr val="tx1"/>
                </a:solidFill>
                <a:latin typeface="Arial" panose="020B0604020202020204" pitchFamily="34" charset="0"/>
              </a:rPr>
              <a:t>Annuity of 55% of selected base amount minus the RCSBP premium </a:t>
            </a:r>
          </a:p>
          <a:p>
            <a:pPr eaLnBrk="1" hangingPunct="1"/>
            <a:endParaRPr lang="en-US" altLang="en-US" dirty="0">
              <a:solidFill>
                <a:schemeClr val="tx1"/>
              </a:solidFill>
              <a:latin typeface="Arial" panose="020B0604020202020204" pitchFamily="34" charset="0"/>
            </a:endParaRPr>
          </a:p>
          <a:p>
            <a:pPr eaLnBrk="1" hangingPunct="1"/>
            <a:r>
              <a:rPr lang="en-US" altLang="en-US" dirty="0">
                <a:latin typeface="Arial" panose="020B0604020202020204" pitchFamily="34" charset="0"/>
              </a:rPr>
              <a:t>RCSBP premium rate reduces to .0001 of the base when subtracted from the annuity</a:t>
            </a:r>
          </a:p>
          <a:p>
            <a:pPr marL="0" indent="0" eaLnBrk="1" hangingPunct="1">
              <a:buNone/>
            </a:pPr>
            <a:endParaRPr lang="en-US" altLang="en-US" dirty="0">
              <a:solidFill>
                <a:schemeClr val="tx1"/>
              </a:solidFill>
              <a:latin typeface="Arial" panose="020B0604020202020204" pitchFamily="34" charset="0"/>
            </a:endParaRPr>
          </a:p>
          <a:p>
            <a:pPr eaLnBrk="1" hangingPunct="1"/>
            <a:r>
              <a:rPr lang="en-US" altLang="en-US" dirty="0">
                <a:latin typeface="Arial" panose="020B0604020202020204" pitchFamily="34" charset="0"/>
              </a:rPr>
              <a:t>Paid until annuitant becomes          ineligible or dies</a:t>
            </a:r>
            <a:endParaRPr lang="en-US"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168060139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bwMode="auto">
          <a:xfrm>
            <a:off x="457200" y="685800"/>
            <a:ext cx="8229600" cy="88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Notification of Eligibility for Non- Regular Retirement (NOE) </a:t>
            </a:r>
          </a:p>
        </p:txBody>
      </p:sp>
      <p:sp>
        <p:nvSpPr>
          <p:cNvPr id="44035" name="Content Placeholder 2"/>
          <p:cNvSpPr>
            <a:spLocks noGrp="1"/>
          </p:cNvSpPr>
          <p:nvPr>
            <p:ph idx="1"/>
          </p:nvPr>
        </p:nvSpPr>
        <p:spPr bwMode="auto">
          <a:xfrm>
            <a:off x="457200" y="1981200"/>
            <a:ext cx="8229600" cy="457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latin typeface="Arial" panose="020B0604020202020204" pitchFamily="34" charset="0"/>
                <a:cs typeface="Arial" panose="020B0604020202020204" pitchFamily="34" charset="0"/>
              </a:rPr>
              <a:t>Commonly referred to as the 20 Year Letter</a:t>
            </a:r>
          </a:p>
          <a:p>
            <a:pPr eaLnBrk="1" hangingPunct="1"/>
            <a:r>
              <a:rPr lang="en-US" altLang="en-US" sz="2400" dirty="0">
                <a:latin typeface="Arial" panose="020B0604020202020204" pitchFamily="34" charset="0"/>
                <a:cs typeface="Arial" panose="020B0604020202020204" pitchFamily="34" charset="0"/>
              </a:rPr>
              <a:t>Issued to RC Soldier upon earning 20 qualifying years of service (qualifying year = 50 or more points earned)</a:t>
            </a:r>
          </a:p>
          <a:p>
            <a:pPr eaLnBrk="1" hangingPunct="1"/>
            <a:r>
              <a:rPr lang="en-US" altLang="en-US" sz="2400" dirty="0">
                <a:latin typeface="Arial" panose="020B0604020202020204" pitchFamily="34" charset="0"/>
                <a:cs typeface="Arial" panose="020B0604020202020204" pitchFamily="34" charset="0"/>
              </a:rPr>
              <a:t>Contains a DD Form 2656-5 Reserve Component Survivor Benefit Plan (RCSBP) Election Certificate</a:t>
            </a:r>
          </a:p>
          <a:p>
            <a:pPr eaLnBrk="1" hangingPunct="1"/>
            <a:r>
              <a:rPr lang="en-US" altLang="en-US" sz="2400" dirty="0">
                <a:latin typeface="Arial" panose="020B0604020202020204" pitchFamily="34" charset="0"/>
                <a:cs typeface="Arial" panose="020B0604020202020204" pitchFamily="34" charset="0"/>
              </a:rPr>
              <a:t>15 Year letter</a:t>
            </a:r>
          </a:p>
          <a:p>
            <a:pPr lvl="1" eaLnBrk="1" hangingPunct="1"/>
            <a:r>
              <a:rPr lang="en-US" altLang="en-US" sz="2400" dirty="0">
                <a:latin typeface="Arial" panose="020B0604020202020204" pitchFamily="34" charset="0"/>
                <a:cs typeface="Arial" panose="020B0604020202020204" pitchFamily="34" charset="0"/>
              </a:rPr>
              <a:t> issued by NG only after Medical Board, NG      Soldier asks for transfer to Retired Reserve,            CG authorizes and publishes order  </a:t>
            </a:r>
          </a:p>
          <a:p>
            <a:pPr lvl="1" eaLnBrk="1" hangingPunct="1"/>
            <a:r>
              <a:rPr lang="en-US" altLang="en-US" sz="2400" dirty="0">
                <a:latin typeface="Arial" panose="020B0604020202020204" pitchFamily="34" charset="0"/>
                <a:cs typeface="Arial" panose="020B0604020202020204" pitchFamily="34" charset="0"/>
              </a:rPr>
              <a:t>USAR requires HRC final approval and                 issue of the 15-Year letter </a:t>
            </a:r>
          </a:p>
          <a:p>
            <a:pPr eaLnBrk="1" hangingPunct="1"/>
            <a:endParaRPr lang="en-US" altLang="en-US" sz="2400" dirty="0">
              <a:latin typeface="Arial" panose="020B0604020202020204" pitchFamily="34" charset="0"/>
              <a:cs typeface="Arial" panose="020B0604020202020204" pitchFamily="34" charset="0"/>
            </a:endParaRPr>
          </a:p>
        </p:txBody>
      </p:sp>
      <p:sp>
        <p:nvSpPr>
          <p:cNvPr id="2" name="AutoShape 2" descr="Image result for free clip art envelope"/>
          <p:cNvSpPr>
            <a:spLocks noChangeAspect="1" noChangeArrowheads="1"/>
          </p:cNvSpPr>
          <p:nvPr/>
        </p:nvSpPr>
        <p:spPr bwMode="auto">
          <a:xfrm>
            <a:off x="155575" y="-2833687"/>
            <a:ext cx="3121025" cy="230028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932350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143"/>
          <p:cNvSpPr>
            <a:spLocks noGrp="1" noChangeArrowheads="1"/>
          </p:cNvSpPr>
          <p:nvPr>
            <p:ph type="title"/>
          </p:nvPr>
        </p:nvSpPr>
        <p:spPr bwMode="auto">
          <a:xfrm>
            <a:off x="457200" y="6858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eaLnBrk="1" hangingPunct="1"/>
            <a:r>
              <a:rPr lang="en-US" altLang="en-US" sz="3600" b="1" u="sng" dirty="0">
                <a:solidFill>
                  <a:schemeClr val="tx1"/>
                </a:solidFill>
                <a:latin typeface="Arial" panose="020B0604020202020204" pitchFamily="34" charset="0"/>
              </a:rPr>
              <a:t>About Elections</a:t>
            </a:r>
            <a:endParaRPr lang="en-US" altLang="en-US" sz="1600" b="1" u="sng" dirty="0">
              <a:solidFill>
                <a:srgbClr val="E5405D"/>
              </a:solidFill>
              <a:latin typeface="Arial" panose="020B0604020202020204" pitchFamily="34" charset="0"/>
            </a:endParaRPr>
          </a:p>
        </p:txBody>
      </p:sp>
      <p:sp>
        <p:nvSpPr>
          <p:cNvPr id="2" name="Content Placeholder 1"/>
          <p:cNvSpPr>
            <a:spLocks noGrp="1"/>
          </p:cNvSpPr>
          <p:nvPr>
            <p:ph idx="1"/>
          </p:nvPr>
        </p:nvSpPr>
        <p:spPr>
          <a:xfrm>
            <a:off x="457200" y="1828800"/>
            <a:ext cx="8229600" cy="4297363"/>
          </a:xfrm>
        </p:spPr>
        <p:txBody>
          <a:bodyPr/>
          <a:lstStyle/>
          <a:p>
            <a:pPr>
              <a:buFont typeface="Arial" panose="020B0604020202020204" pitchFamily="34" charset="0"/>
              <a:buChar char="•"/>
            </a:pPr>
            <a:r>
              <a:rPr lang="en-US" altLang="en-US" sz="2400" dirty="0"/>
              <a:t>Must be made within </a:t>
            </a:r>
            <a:r>
              <a:rPr lang="en-US" altLang="en-US" sz="2400" b="1" dirty="0"/>
              <a:t>90 days of receipt of Notification of Eligibility (NOE) for Retired Pay (20 Year Letter) </a:t>
            </a:r>
            <a:r>
              <a:rPr lang="en-US" altLang="en-US" sz="2400" dirty="0"/>
              <a:t>packet from the Human Resource Command for USAR or State Headquarters for National Guard</a:t>
            </a:r>
          </a:p>
          <a:p>
            <a:pPr>
              <a:lnSpc>
                <a:spcPct val="130000"/>
              </a:lnSpc>
              <a:buFont typeface="Arial" panose="020B0604020202020204" pitchFamily="34" charset="0"/>
              <a:buChar char="•"/>
            </a:pPr>
            <a:r>
              <a:rPr lang="en-US" altLang="en-US" sz="2400" dirty="0"/>
              <a:t>Certain elections need spouse concurrence </a:t>
            </a:r>
          </a:p>
          <a:p>
            <a:pPr>
              <a:lnSpc>
                <a:spcPct val="130000"/>
              </a:lnSpc>
              <a:buFont typeface="Arial" panose="020B0604020202020204" pitchFamily="34" charset="0"/>
              <a:buChar char="•"/>
            </a:pPr>
            <a:r>
              <a:rPr lang="en-US" altLang="en-US" sz="2400" dirty="0"/>
              <a:t>Certain elections affect your SBP election  </a:t>
            </a:r>
          </a:p>
          <a:p>
            <a:pPr>
              <a:lnSpc>
                <a:spcPct val="130000"/>
              </a:lnSpc>
              <a:buFont typeface="Arial" panose="020B0604020202020204" pitchFamily="34" charset="0"/>
              <a:buChar char="•"/>
            </a:pPr>
            <a:r>
              <a:rPr lang="en-US" altLang="en-US" sz="2400" dirty="0"/>
              <a:t>Certain elections require payment of RCSBP    premiums when in receipt of retired pay for                non-regular retirement</a:t>
            </a:r>
            <a:endParaRPr lang="en-US" sz="2400" dirty="0"/>
          </a:p>
        </p:txBody>
      </p:sp>
    </p:spTree>
    <p:extLst>
      <p:ext uri="{BB962C8B-B14F-4D97-AF65-F5344CB8AC3E}">
        <p14:creationId xmlns:p14="http://schemas.microsoft.com/office/powerpoint/2010/main" val="2549989845"/>
      </p:ext>
    </p:extLst>
  </p:cSld>
  <p:clrMapOvr>
    <a:masterClrMapping/>
  </p:clrMapOvr>
</p:sld>
</file>

<file path=ppt/theme/theme1.xml><?xml version="1.0" encoding="utf-8"?>
<a:theme xmlns:a="http://schemas.openxmlformats.org/drawingml/2006/main" name="17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573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573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ce089e29-a90f-45be-b8b8-6f0a98964255" xsi:nil="true"/>
    <_ip_UnifiedCompliancePolicyProperties xmlns="http://schemas.microsoft.com/sharepoint/v3" xsi:nil="true"/>
    <lcf76f155ced4ddcb4097134ff3c332f xmlns="b3b59ec0-021d-4932-985c-99a098caf4c0">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7804EBCBCBDD640A896B77041974339" ma:contentTypeVersion="15" ma:contentTypeDescription="Create a new document." ma:contentTypeScope="" ma:versionID="ef214e6603441e4e77067100bbdb913f">
  <xsd:schema xmlns:xsd="http://www.w3.org/2001/XMLSchema" xmlns:xs="http://www.w3.org/2001/XMLSchema" xmlns:p="http://schemas.microsoft.com/office/2006/metadata/properties" xmlns:ns1="http://schemas.microsoft.com/sharepoint/v3" xmlns:ns2="b3b59ec0-021d-4932-985c-99a098caf4c0" xmlns:ns3="ce089e29-a90f-45be-b8b8-6f0a98964255" targetNamespace="http://schemas.microsoft.com/office/2006/metadata/properties" ma:root="true" ma:fieldsID="c3958ffab05243c223ffa3727abafa5f" ns1:_="" ns2:_="" ns3:_="">
    <xsd:import namespace="http://schemas.microsoft.com/sharepoint/v3"/>
    <xsd:import namespace="b3b59ec0-021d-4932-985c-99a098caf4c0"/>
    <xsd:import namespace="ce089e29-a90f-45be-b8b8-6f0a9896425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b59ec0-021d-4932-985c-99a098caf4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089e29-a90f-45be-b8b8-6f0a9896425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e414dfda-d20a-4c86-bc3f-9bdf5106a21f}" ma:internalName="TaxCatchAll" ma:showField="CatchAllData" ma:web="ce089e29-a90f-45be-b8b8-6f0a989642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F7B0B6-03CA-4D40-8E2E-1A729742D36E}">
  <ds:schemaRefs>
    <ds:schemaRef ds:uri="http://schemas.microsoft.com/office/2006/metadata/properties"/>
    <ds:schemaRef ds:uri="http://schemas.microsoft.com/office/infopath/2007/PartnerControls"/>
    <ds:schemaRef ds:uri="http://schemas.microsoft.com/sharepoint/v3"/>
    <ds:schemaRef ds:uri="ce089e29-a90f-45be-b8b8-6f0a98964255"/>
    <ds:schemaRef ds:uri="b3b59ec0-021d-4932-985c-99a098caf4c0"/>
  </ds:schemaRefs>
</ds:datastoreItem>
</file>

<file path=customXml/itemProps2.xml><?xml version="1.0" encoding="utf-8"?>
<ds:datastoreItem xmlns:ds="http://schemas.openxmlformats.org/officeDocument/2006/customXml" ds:itemID="{5BFFD017-51B4-416A-BD7F-5CDFF2CAA8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3b59ec0-021d-4932-985c-99a098caf4c0"/>
    <ds:schemaRef ds:uri="ce089e29-a90f-45be-b8b8-6f0a989642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A9025E-2D39-4F9A-80B9-BD541A21A713}">
  <ds:schemaRefs>
    <ds:schemaRef ds:uri="http://schemas.microsoft.com/sharepoint/v3/contenttype/forms"/>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otalTime>13511</TotalTime>
  <Words>6950</Words>
  <Application>Microsoft Office PowerPoint</Application>
  <PresentationFormat>Letter Paper (8.5x11 in)</PresentationFormat>
  <Paragraphs>662</Paragraphs>
  <Slides>45</Slides>
  <Notes>45</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17_Default Design</vt:lpstr>
      <vt:lpstr>  Army Retirement Services Office January 2024</vt:lpstr>
      <vt:lpstr>Our Goal</vt:lpstr>
      <vt:lpstr>Purpose</vt:lpstr>
      <vt:lpstr>THE BOTTOM LINE</vt:lpstr>
      <vt:lpstr>Which risk are you willing to take?</vt:lpstr>
      <vt:lpstr>    What is RCSBP?</vt:lpstr>
      <vt:lpstr>The Annuity </vt:lpstr>
      <vt:lpstr>Notification of Eligibility for Non- Regular Retirement (NOE) </vt:lpstr>
      <vt:lpstr>About Elections</vt:lpstr>
      <vt:lpstr>Three Part Decision</vt:lpstr>
      <vt:lpstr>PowerPoint Presentation</vt:lpstr>
      <vt:lpstr>RCSBP Election Options</vt:lpstr>
      <vt:lpstr>Option A – Decline RCSBP</vt:lpstr>
      <vt:lpstr>Option B - Deferred Annuity</vt:lpstr>
      <vt:lpstr>Option C – Immediate Annuity</vt:lpstr>
      <vt:lpstr>RCSBP Options Comparisons </vt:lpstr>
      <vt:lpstr>Six Election Categories</vt:lpstr>
      <vt:lpstr>Spouse Election</vt:lpstr>
      <vt:lpstr>Spouse &amp; Child(ren) Election</vt:lpstr>
      <vt:lpstr>Child(ren) Only Election</vt:lpstr>
      <vt:lpstr>Child(ren) Only Election</vt:lpstr>
      <vt:lpstr>Child Eligibility</vt:lpstr>
      <vt:lpstr>Incapacitated Child  Considerations</vt:lpstr>
      <vt:lpstr>Advice:  Seriously Consider  Child Coverage!</vt:lpstr>
      <vt:lpstr>Former Spouse (FS)</vt:lpstr>
      <vt:lpstr>Former Spouse (FS)</vt:lpstr>
      <vt:lpstr>Former Spouse (FS) and Child(ren)</vt:lpstr>
      <vt:lpstr>“Insurable Interest” Election</vt:lpstr>
      <vt:lpstr>Spouse Concurrence </vt:lpstr>
      <vt:lpstr>“Insurable Interest” Election</vt:lpstr>
      <vt:lpstr>Spouse Concurrence </vt:lpstr>
      <vt:lpstr>No Beneficiary at 20 Year Letter?</vt:lpstr>
      <vt:lpstr>Base Amount</vt:lpstr>
      <vt:lpstr> RCSBP Cost Calculations</vt:lpstr>
      <vt:lpstr>SBP Premium Calculation Spouse</vt:lpstr>
      <vt:lpstr>Threshold Spouse SBP Calculation</vt:lpstr>
      <vt:lpstr>How can I tailor RCSBP/SBP to meet my needs?  Answer: Change “Base Amount”</vt:lpstr>
      <vt:lpstr>“30-Year Paid-Up Provision”</vt:lpstr>
      <vt:lpstr>SBP Termination Feature</vt:lpstr>
      <vt:lpstr>Termination Feature</vt:lpstr>
      <vt:lpstr>RCSBP Election and Active Duty or Medical Retirement </vt:lpstr>
      <vt:lpstr>       RCSBP POSITIVES</vt:lpstr>
      <vt:lpstr>RCSBP and Life Insurance</vt:lpstr>
      <vt:lpstr>For More RCSBP Information….</vt:lpstr>
      <vt:lpstr>REMEMBER</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Administrator;stuart.c.morgan.mil@mail.mil</dc:creator>
  <cp:lastModifiedBy>Cruz, Patricia K CIV USARMY HQDA DCS G-1 (USA)</cp:lastModifiedBy>
  <cp:revision>1530</cp:revision>
  <cp:lastPrinted>2023-04-28T17:52:54Z</cp:lastPrinted>
  <dcterms:created xsi:type="dcterms:W3CDTF">2013-08-27T21:11:28Z</dcterms:created>
  <dcterms:modified xsi:type="dcterms:W3CDTF">2024-01-18T20:20:55Z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0x01010077804EBCBCBDD640A896B77041974339</vt:lpwstr>
  </property>
  <property fmtid="{D5CDD505-2E9C-101B-9397-08002B2CF9AE}" pid="3" name="MediaServiceImageTags">
    <vt:lpwstr/>
  </property>
</Properties>
</file>